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s/comment1.xml" ContentType="application/vnd.openxmlformats-officedocument.presentationml.comments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j-lt"/>
        <a:ea typeface="+mj-ea"/>
        <a:cs typeface="+mj-cs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王辰佑" initials="王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5A5F5E"/>
        </a:fontRef>
        <a:srgbClr val="5A5F5E"/>
      </a:tcTxStyle>
      <a:tcStyle>
        <a:tcBdr>
          <a:left>
            <a:ln w="50800" cap="flat">
              <a:noFill/>
              <a:miter lim="400000"/>
            </a:ln>
          </a:left>
          <a:right>
            <a:ln w="50800" cap="flat">
              <a:noFill/>
              <a:miter lim="400000"/>
            </a:ln>
          </a:right>
          <a:top>
            <a:ln w="50800" cap="flat">
              <a:noFill/>
              <a:miter lim="400000"/>
            </a:ln>
          </a:top>
          <a:bottom>
            <a:ln w="50800" cap="flat">
              <a:noFill/>
              <a:miter lim="400000"/>
            </a:ln>
          </a:bottom>
          <a:insideH>
            <a:ln w="50800" cap="flat">
              <a:noFill/>
              <a:miter lim="400000"/>
            </a:ln>
          </a:insideH>
          <a:insideV>
            <a:ln w="508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BEBEB"/>
          </a:solidFill>
        </a:fill>
      </a:tcStyle>
    </a:band2H>
    <a:firstCol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aj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comments" Target="comments/comment1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50" Type="http://schemas.openxmlformats.org/officeDocument/2006/relationships/slide" Target="slides/slide42.xml"/><Relationship Id="rId51" Type="http://schemas.openxmlformats.org/officeDocument/2006/relationships/slide" Target="slides/slide43.xml"/><Relationship Id="rId52" Type="http://schemas.openxmlformats.org/officeDocument/2006/relationships/slide" Target="slides/slide44.xml"/></Relationships>
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5-23T16:20:16.300" idx="1">
    <p:pos x="6266" y="273"/>
    <p:text>αz = time of sending pktz
βz = time of pktz’ arrival
T = βn+1 - α1
Tinit = β1 - α1
Ppipeline = Δt / T
2T/3/2 = 1/3
</p:text>
  </p:cm>
</p:cmLst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3" name="Shape 15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原因？與別人有什麼不同？別人缺了什麼？</a:t>
            </a:r>
          </a:p>
          <a:p>
            <a:pPr/>
          </a:p>
          <a:p>
            <a:pPr/>
            <a:r>
              <a:t>抽離 control plane，以往的 performance 測試測不到純 control plane 的部分</a:t>
            </a:r>
          </a:p>
          <a:p>
            <a:pPr/>
            <a:r>
              <a:t>但多了 control plane to data plane 的測試類別</a:t>
            </a:r>
          </a:p>
          <a:p>
            <a:pPr/>
            <a:r>
              <a:t>而原本傳統網路的 data plane to control plane 還是存在，但機制上的不同需特地處理</a:t>
            </a:r>
          </a:p>
          <a:p>
            <a:pPr/>
            <a:r>
              <a:t>而 data plane 的部分，除了傳統的部分外，因應 SDN 彈性化的需求，導致標準的 data structure 產生，最終需要對應的 Test case =&gt; OpenFlow data plane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8" name="Shape 19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Some matrix behind process.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Non-trivial: 7</a:t>
            </a:r>
          </a:p>
          <a:p>
            <a:pPr/>
            <a:r>
              <a:t>Ours: 6</a:t>
            </a:r>
          </a:p>
          <a:p>
            <a:pPr/>
            <a:r>
              <a:t>Others: 1</a:t>
            </a:r>
          </a:p>
          <a:p>
            <a:pPr/>
            <a:r>
              <a:t>Trivial: 6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7" name="Shape 24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考量情境並說明情境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0" name="Shape 30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pipeline 獲益</a:t>
            </a:r>
          </a:p>
          <a:p>
            <a:pPr/>
            <a:r>
              <a:t>T_init + (n - 1) *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34" name="Shape 43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目前設計的5個測試方法，都沒有為 loading 說計測試情境，後續可整合 loading 考處其在測試方法中的影響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pPr/>
            <a:r>
              <a:t>大標題文字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1529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118" name="Shape 1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346200" y="520700"/>
            <a:ext cx="10388600" cy="586023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05600" y="609600"/>
            <a:ext cx="5359400" cy="7759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pPr/>
            <a:r>
              <a:t>大標題文字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spcBef>
                <a:spcPts val="4600"/>
              </a:spcBef>
              <a:defRPr sz="4600"/>
            </a:lvl1pPr>
            <a:lvl2pPr marL="1041400" indent="-520700">
              <a:spcBef>
                <a:spcPts val="4600"/>
              </a:spcBef>
              <a:defRPr sz="4600"/>
            </a:lvl2pPr>
            <a:lvl3pPr marL="1562100" indent="-520700">
              <a:spcBef>
                <a:spcPts val="4600"/>
              </a:spcBef>
              <a:defRPr sz="4600"/>
            </a:lvl3pPr>
            <a:lvl4pPr marL="2082800" indent="-520700">
              <a:spcBef>
                <a:spcPts val="4600"/>
              </a:spcBef>
              <a:defRPr sz="4600"/>
            </a:lvl4pPr>
            <a:lvl5pPr marL="2603500" indent="-520700">
              <a:spcBef>
                <a:spcPts val="4600"/>
              </a:spcBef>
              <a:defRPr sz="4600"/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870700" y="2781300"/>
            <a:ext cx="5283200" cy="6184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大標題文字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spcBef>
                <a:spcPts val="4600"/>
              </a:spcBef>
              <a:defRPr sz="4600"/>
            </a:lvl1pPr>
            <a:lvl2pPr marL="1041400" indent="-520700">
              <a:spcBef>
                <a:spcPts val="4600"/>
              </a:spcBef>
              <a:defRPr sz="4600"/>
            </a:lvl2pPr>
            <a:lvl3pPr marL="1562100" indent="-520700">
              <a:spcBef>
                <a:spcPts val="4600"/>
              </a:spcBef>
              <a:defRPr sz="4600"/>
            </a:lvl3pPr>
            <a:lvl4pPr marL="2082800" indent="-520700">
              <a:spcBef>
                <a:spcPts val="4600"/>
              </a:spcBef>
              <a:defRPr sz="4600"/>
            </a:lvl4pPr>
            <a:lvl5pPr marL="2603500" indent="-520700">
              <a:spcBef>
                <a:spcPts val="4600"/>
              </a:spcBef>
              <a:defRPr sz="4600"/>
            </a:lvl5pPr>
          </a:lstStyle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654800" y="5029200"/>
            <a:ext cx="5803900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664613" y="508000"/>
            <a:ext cx="5803901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idx="15"/>
          </p:nvPr>
        </p:nvSpPr>
        <p:spPr>
          <a:xfrm>
            <a:off x="533400" y="508000"/>
            <a:ext cx="580823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大標題文字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24599" y="9271000"/>
            <a:ext cx="342901" cy="3585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j-lt"/>
          <a:ea typeface="+mj-ea"/>
          <a:cs typeface="+mj-cs"/>
          <a:sym typeface="Times New Roman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1.xml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OFBench: Performance test suite on OpenFlow Switches</a:t>
            </a:r>
          </a:p>
        </p:txBody>
      </p:sp>
      <p:sp>
        <p:nvSpPr>
          <p:cNvPr id="128" name="Shape 128"/>
          <p:cNvSpPr/>
          <p:nvPr>
            <p:ph type="subTitle" sz="quarter" idx="1"/>
          </p:nvPr>
        </p:nvSpPr>
        <p:spPr>
          <a:xfrm>
            <a:off x="355600" y="5270500"/>
            <a:ext cx="12293600" cy="1803113"/>
          </a:xfrm>
          <a:prstGeom prst="rect">
            <a:avLst/>
          </a:prstGeom>
        </p:spPr>
        <p:txBody>
          <a:bodyPr/>
          <a:lstStyle/>
          <a:p>
            <a:pPr defTabSz="455675">
              <a:defRPr sz="2964"/>
            </a:pPr>
            <a:r>
              <a:t>Author: Chen-You Wang</a:t>
            </a:r>
          </a:p>
          <a:p>
            <a:pPr defTabSz="455675">
              <a:defRPr sz="2964"/>
            </a:pPr>
            <a:r>
              <a:t>Advisor: Dr. Ying-Dar Lin</a:t>
            </a:r>
          </a:p>
          <a:p>
            <a:pPr defTabSz="455675">
              <a:defRPr sz="2964"/>
            </a:pPr>
            <a:r>
              <a:t>Affiliation: NCTU</a:t>
            </a:r>
          </a:p>
          <a:p>
            <a:pPr defTabSz="455675">
              <a:defRPr sz="2964"/>
            </a:pPr>
            <a:r>
              <a:t>Date: 2016/06/03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Survey - Traditional Data Plane</a:t>
            </a:r>
          </a:p>
        </p:txBody>
      </p:sp>
      <p:graphicFrame>
        <p:nvGraphicFramePr>
          <p:cNvPr id="201" name="Table 201"/>
          <p:cNvGraphicFramePr/>
          <p:nvPr/>
        </p:nvGraphicFramePr>
        <p:xfrm>
          <a:off x="342900" y="2730500"/>
          <a:ext cx="12095327" cy="3860800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2145818"/>
                <a:gridCol w="2441906"/>
                <a:gridCol w="2502058"/>
                <a:gridCol w="2502058"/>
                <a:gridCol w="2490784"/>
              </a:tblGrid>
              <a:tr h="579443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Parameter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Bianco [7]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Emmerich [8]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Gelberger [9]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Jarschel [10]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53731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Latency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53731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Loss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53731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Buffer size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53731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Throughput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53731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Jitter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02" name="Shape 20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Survey - OpenFlow Data Plane</a:t>
            </a:r>
          </a:p>
        </p:txBody>
      </p:sp>
      <p:graphicFrame>
        <p:nvGraphicFramePr>
          <p:cNvPr id="205" name="Table 205"/>
          <p:cNvGraphicFramePr/>
          <p:nvPr/>
        </p:nvGraphicFramePr>
        <p:xfrm>
          <a:off x="362325" y="3420157"/>
          <a:ext cx="12280149" cy="44577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204004"/>
                <a:gridCol w="2262125"/>
                <a:gridCol w="2667218"/>
                <a:gridCol w="2048933"/>
                <a:gridCol w="2048933"/>
                <a:gridCol w="2048933"/>
              </a:tblGrid>
              <a:tr h="395609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Type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Parameter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Spirent [5]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OFLOPS [6]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Bianco [7]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Ours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rowSpan="5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OFD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Table Lookup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Concept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Constant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379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Table Pipeline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Concept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Time, pipeline gain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379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OpenFlow Action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End-to-end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Exactly action time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Timeout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Concept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Accuracy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Table Size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Concept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06" name="Shape 206"/>
          <p:cNvSpPr/>
          <p:nvPr>
            <p:ph type="sldNum" sz="quarter" idx="4294967295"/>
          </p:nvPr>
        </p:nvSpPr>
        <p:spPr>
          <a:xfrm>
            <a:off x="6328841" y="9271000"/>
            <a:ext cx="33441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Survey - Bidirectional</a:t>
            </a:r>
          </a:p>
        </p:txBody>
      </p:sp>
      <p:graphicFrame>
        <p:nvGraphicFramePr>
          <p:cNvPr id="209" name="Table 209"/>
          <p:cNvGraphicFramePr/>
          <p:nvPr/>
        </p:nvGraphicFramePr>
        <p:xfrm>
          <a:off x="362325" y="3420157"/>
          <a:ext cx="12280149" cy="44577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031842"/>
                <a:gridCol w="1938661"/>
                <a:gridCol w="1860284"/>
                <a:gridCol w="2181498"/>
                <a:gridCol w="1755953"/>
                <a:gridCol w="2142587"/>
                <a:gridCol w="1369319"/>
              </a:tblGrid>
              <a:tr h="819167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Type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Parameter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Spirent [5]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OFLOPS [6]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Bianco [7]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Handfield [12]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Ours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98039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D2C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Packet-in rate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Concept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Buffer size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98039">
                <a:tc rowSpan="2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C2D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Packet-out rate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Concept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Buffer size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98039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Latency of Flow-mod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Traffic validation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Impact factors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10" name="Shape 210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Problem statement - Notations(1/2)</a:t>
            </a:r>
          </a:p>
        </p:txBody>
      </p:sp>
      <p:graphicFrame>
        <p:nvGraphicFramePr>
          <p:cNvPr id="213" name="Table 213"/>
          <p:cNvGraphicFramePr/>
          <p:nvPr/>
        </p:nvGraphicFramePr>
        <p:xfrm>
          <a:off x="411849" y="2651751"/>
          <a:ext cx="11938001" cy="67056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296543"/>
                <a:gridCol w="4037456"/>
                <a:gridCol w="6604000"/>
              </a:tblGrid>
              <a:tr h="42047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Category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Notation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Description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rowSpan="5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Entity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b="1" i="1" sz="2100">
                          <a:solidFill>
                            <a:srgbClr val="5A5F5E"/>
                          </a:solidFill>
                        </a:rPr>
                        <a:t>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The controller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b="1" i="1" sz="2100">
                          <a:solidFill>
                            <a:srgbClr val="5A5F5E"/>
                          </a:solidFill>
                        </a:rPr>
                        <a:t>dut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The switch under test.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b="1" i="1" sz="2100">
                          <a:solidFill>
                            <a:srgbClr val="5A5F5E"/>
                          </a:solidFill>
                        </a:rPr>
                        <a:t>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number of tables for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9455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H = {h</a:t>
                      </a:r>
                      <a:r>
                        <a:rPr baseline="-5999"/>
                        <a:t>n</a:t>
                      </a:r>
                      <a:r>
                        <a:t> | n ≧ 2}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The set of hosts.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76736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CAP = {cap</a:t>
                      </a:r>
                      <a:r>
                        <a:rPr baseline="-5999"/>
                        <a:t>c</a:t>
                      </a:r>
                      <a:r>
                        <a:t>, cap</a:t>
                      </a:r>
                      <a:r>
                        <a:rPr baseline="-5999"/>
                        <a:t>n</a:t>
                      </a:r>
                      <a:r>
                        <a:t> | n ≧ 2}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set of link capacities. </a:t>
                      </a:r>
                      <a:r>
                        <a:rPr b="1" i="1"/>
                        <a:t>cap</a:t>
                      </a:r>
                      <a:r>
                        <a:rPr b="1" baseline="-5999" i="1"/>
                        <a:t>c </a:t>
                      </a:r>
                      <a:r>
                        <a:rPr b="1" i="1"/>
                        <a:t>/ cap</a:t>
                      </a:r>
                      <a:r>
                        <a:rPr b="1" baseline="-5999" i="1"/>
                        <a:t>n</a:t>
                      </a:r>
                      <a:r>
                        <a:t> is link capacity  between </a:t>
                      </a:r>
                      <a:r>
                        <a:rPr b="1" i="1"/>
                        <a:t>c / h</a:t>
                      </a:r>
                      <a:r>
                        <a:rPr b="1" baseline="-5999" i="1"/>
                        <a:t>n</a:t>
                      </a:r>
                      <a:r>
                        <a:t> and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767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C2D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CD = </a:t>
                      </a:r>
                      <a:r>
                        <a:t>POR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parameter for C2D</a:t>
                      </a:r>
                      <a:r>
                        <a:rPr b="1" i="1"/>
                        <a:t>.</a:t>
                      </a:r>
                      <a:r>
                        <a:t> </a:t>
                      </a:r>
                      <a:r>
                        <a:rPr b="1" i="1"/>
                        <a:t>POR</a:t>
                      </a:r>
                      <a:r>
                        <a:t> means the throughput of packet-in operation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7673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D2C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DC = </a:t>
                      </a:r>
                      <a:r>
                        <a:t>PIR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parameter for D2C</a:t>
                      </a:r>
                      <a:r>
                        <a:rPr b="1" i="1"/>
                        <a:t>.</a:t>
                      </a:r>
                      <a:r>
                        <a:t> </a:t>
                      </a:r>
                      <a:r>
                        <a:rPr b="1" i="1"/>
                        <a:t>PIR</a:t>
                      </a:r>
                      <a:r>
                        <a:t> means the throughput of packet-in operation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OFD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action-set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time of action set execution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table-pipeline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time of table pipeline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b="1" i="1" sz="2100">
                          <a:solidFill>
                            <a:srgbClr val="5A5F5E"/>
                          </a:solidFill>
                        </a:rPr>
                        <a:t>buf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size of buffer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14" name="Shape 214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Problem statement - Notations(2/2)</a:t>
            </a:r>
          </a:p>
        </p:txBody>
      </p:sp>
      <p:graphicFrame>
        <p:nvGraphicFramePr>
          <p:cNvPr id="217" name="Table 217"/>
          <p:cNvGraphicFramePr/>
          <p:nvPr/>
        </p:nvGraphicFramePr>
        <p:xfrm>
          <a:off x="615251" y="2534208"/>
          <a:ext cx="12201792" cy="6672579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389117"/>
                <a:gridCol w="3979278"/>
                <a:gridCol w="6833394"/>
              </a:tblGrid>
              <a:tr h="42047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Category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Notation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Description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OFD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Acc</a:t>
                      </a:r>
                      <a:r>
                        <a:rPr baseline="-5999"/>
                        <a:t>hard-timeout</a:t>
                      </a:r>
                      <a:r>
                        <a:t>, Acc</a:t>
                      </a:r>
                      <a:r>
                        <a:rPr baseline="-5999"/>
                        <a:t>idle-timeout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accuracies of hard-timeout and idle-timeout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b="1" i="1" sz="2100">
                          <a:solidFill>
                            <a:srgbClr val="5A5F5E"/>
                          </a:solidFill>
                        </a:rPr>
                        <a:t>P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gain of table pipeline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33002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D</a:t>
                      </a:r>
                      <a:r>
                        <a:rPr baseline="-5999"/>
                        <a:t>openflow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i="1" sz="2100"/>
                      </a:pPr>
                      <a:r>
                        <a:rPr b="1"/>
                        <a:t>D</a:t>
                      </a:r>
                      <a:r>
                        <a:rPr b="1" baseline="-5999"/>
                        <a:t>openflow</a:t>
                      </a:r>
                      <a:r>
                        <a:rPr b="1"/>
                        <a:t> = {T</a:t>
                      </a:r>
                      <a:r>
                        <a:rPr b="1" baseline="-5999"/>
                        <a:t>action_set, </a:t>
                      </a:r>
                      <a:r>
                        <a:rPr b="1"/>
                        <a:t>T</a:t>
                      </a:r>
                      <a:r>
                        <a:rPr b="1" baseline="-5999"/>
                        <a:t>table_pipeline</a:t>
                      </a:r>
                      <a:r>
                        <a:rPr b="1"/>
                        <a:t>, Acc</a:t>
                      </a:r>
                      <a:r>
                        <a:rPr b="1" baseline="-5999"/>
                        <a:t>timeout</a:t>
                      </a:r>
                      <a:r>
                        <a:rPr b="1"/>
                        <a:t>, P}</a:t>
                      </a:r>
                      <a:br/>
                      <a:r>
                        <a:rPr i="0"/>
                        <a:t>The set of parameters for OpenFlow data plane</a:t>
                      </a:r>
                      <a:r>
                        <a:t> </a:t>
                      </a:r>
                      <a:r>
                        <a:rPr i="0"/>
                        <a:t>triggering data plane.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9455">
                <a:tc rowSpan="8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Process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TB</a:t>
                      </a:r>
                      <a:r>
                        <a:t> = {table</a:t>
                      </a:r>
                      <a:r>
                        <a:rPr baseline="-5999"/>
                        <a:t>i</a:t>
                      </a:r>
                      <a:r>
                        <a:t> | 0 &lt; i ≦ N}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set of flow tables in </a:t>
                      </a:r>
                      <a:r>
                        <a:rPr b="1" i="1"/>
                        <a:t>dut</a:t>
                      </a:r>
                      <a:r>
                        <a:t>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94863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F</a:t>
                      </a:r>
                      <a:r>
                        <a:rPr baseline="-5999"/>
                        <a:t> </a:t>
                      </a:r>
                      <a:r>
                        <a:t>= {flow</a:t>
                      </a:r>
                      <a:r>
                        <a:rPr baseline="-5999"/>
                        <a:t>i,j</a:t>
                      </a:r>
                      <a:r>
                        <a:t> | 0 &lt; i ≦ N, j &gt; 0}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set of flow entries. </a:t>
                      </a:r>
                      <a:r>
                        <a:rPr b="1" i="1"/>
                        <a:t>flow</a:t>
                      </a:r>
                      <a:r>
                        <a:rPr b="1" baseline="-5999" i="1"/>
                        <a:t>i,j</a:t>
                      </a:r>
                      <a:r>
                        <a:t> mean the flow entry in </a:t>
                      </a:r>
                      <a:r>
                        <a:rPr b="1" i="1"/>
                        <a:t>table</a:t>
                      </a:r>
                      <a:r>
                        <a:rPr b="1" baseline="-5999" i="1"/>
                        <a:t>i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98744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TFC = {tfc</a:t>
                      </a:r>
                      <a:r>
                        <a:rPr baseline="-5999"/>
                        <a:t>y</a:t>
                      </a:r>
                      <a:r>
                        <a:t> | y &gt; 0}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set of traffics which be sent from </a:t>
                      </a:r>
                      <a:r>
                        <a:rPr b="1" i="1"/>
                        <a:t>src</a:t>
                      </a:r>
                      <a:r>
                        <a:t> to </a:t>
                      </a:r>
                      <a:r>
                        <a:rPr b="1" i="1"/>
                        <a:t>dst</a:t>
                      </a:r>
                      <a:r>
                        <a:t>.</a:t>
                      </a:r>
                    </a:p>
                    <a:p>
                      <a:pPr algn="l">
                        <a:lnSpc>
                          <a:spcPct val="80000"/>
                        </a:lnSpc>
                        <a:defRPr b="1" sz="2100"/>
                      </a:pPr>
                      <a:r>
                        <a:rPr i="1"/>
                        <a:t>src ∈ H, dst ∈ H. tfc</a:t>
                      </a:r>
                      <a:r>
                        <a:rPr baseline="-5999" i="1"/>
                        <a:t>y</a:t>
                      </a:r>
                      <a:r>
                        <a:rPr i="1"/>
                        <a:t> = {pkt</a:t>
                      </a:r>
                      <a:r>
                        <a:rPr baseline="-5999" i="1"/>
                        <a:t>z</a:t>
                      </a:r>
                      <a:r>
                        <a:rPr i="1"/>
                        <a:t> | z &gt; 0}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table_lookup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time of looking up the flow table in </a:t>
                      </a:r>
                      <a:r>
                        <a:rPr b="1" i="1"/>
                        <a:t>dut</a:t>
                      </a:r>
                      <a:r>
                        <a:t>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apply_action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2100"/>
                      </a:pPr>
                      <a:r>
                        <a:t>The time of executing Apply-Action in </a:t>
                      </a:r>
                      <a:r>
                        <a:rPr b="1" i="1"/>
                        <a:t>dut</a:t>
                      </a:r>
                      <a:r>
                        <a:t>.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idle-timeout</a:t>
                      </a:r>
                      <a:r>
                        <a:t>, T</a:t>
                      </a:r>
                      <a:r>
                        <a:rPr baseline="-5999"/>
                        <a:t>hard-timeout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The timeout value for idle/hard timeout flow entry.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76736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idle-expired</a:t>
                      </a:r>
                      <a:r>
                        <a:t>, T</a:t>
                      </a:r>
                      <a:r>
                        <a:rPr baseline="-5999"/>
                        <a:t>hard-expired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sz="2100"/>
                      </a:pPr>
                      <a:r>
                        <a:t>The arrival time of flow-removed message for idle/hard timeout flow entry at </a:t>
                      </a:r>
                      <a:r>
                        <a:rPr b="1" i="1"/>
                        <a:t>c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676736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defRPr b="1" i="1" sz="2100"/>
                      </a:pPr>
                      <a:r>
                        <a:t>T</a:t>
                      </a:r>
                      <a:r>
                        <a:rPr baseline="-5999"/>
                        <a:t>idle-duration</a:t>
                      </a:r>
                      <a:r>
                        <a:t>, T</a:t>
                      </a:r>
                      <a:r>
                        <a:rPr baseline="-5999"/>
                        <a:t>hard-duration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The duration of flow-removed message for idle/hard timeout flow entry.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18" name="Shape 218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Problem Statement</a:t>
            </a:r>
          </a:p>
        </p:txBody>
      </p:sp>
      <p:sp>
        <p:nvSpPr>
          <p:cNvPr id="221" name="Shape 2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02005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Given: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the controller </a:t>
            </a:r>
            <a:r>
              <a:rPr b="1" i="1"/>
              <a:t>c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the set of hosts </a:t>
            </a:r>
            <a:r>
              <a:rPr b="1" i="1"/>
              <a:t>H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the switch under test </a:t>
            </a:r>
            <a:r>
              <a:rPr b="1" i="1"/>
              <a:t>dut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the number </a:t>
            </a:r>
            <a:r>
              <a:rPr b="1" i="1"/>
              <a:t>N </a:t>
            </a:r>
            <a:r>
              <a:t>of tables for</a:t>
            </a:r>
            <a:r>
              <a:t> </a:t>
            </a:r>
            <a:r>
              <a:rPr b="1" i="1"/>
              <a:t>dut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the set of link capacities </a:t>
            </a:r>
            <a:r>
              <a:rPr b="1" i="1"/>
              <a:t>CAP</a:t>
            </a:r>
          </a:p>
          <a:p>
            <a:pPr marL="302005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Objectives: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determine </a:t>
            </a:r>
            <a:r>
              <a:rPr b="1" i="1"/>
              <a:t>F, TFC</a:t>
            </a:r>
          </a:p>
          <a:p>
            <a:pPr lvl="2" marL="906017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most accurate </a:t>
            </a:r>
            <a:r>
              <a:rPr b="1" i="1"/>
              <a:t>CD,</a:t>
            </a:r>
            <a:r>
              <a:rPr b="1" baseline="-5999" i="1"/>
              <a:t> </a:t>
            </a:r>
            <a:r>
              <a:rPr b="1" i="1"/>
              <a:t>DC, D</a:t>
            </a:r>
            <a:r>
              <a:rPr b="1" baseline="-5999" i="1"/>
              <a:t>openflow</a:t>
            </a:r>
            <a:endParaRPr b="1" baseline="-5999" i="1"/>
          </a:p>
          <a:p>
            <a:pPr marL="302005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t>Constraints:</a:t>
            </a:r>
          </a:p>
          <a:p>
            <a:pPr lvl="1" marL="604011" indent="-302005" defTabSz="338835">
              <a:lnSpc>
                <a:spcPct val="60000"/>
              </a:lnSpc>
              <a:spcBef>
                <a:spcPts val="2600"/>
              </a:spcBef>
              <a:defRPr sz="2667"/>
            </a:pPr>
            <a:r>
              <a:rPr b="1" i="1"/>
              <a:t>dut</a:t>
            </a:r>
            <a:r>
              <a:t> not be modified</a:t>
            </a:r>
          </a:p>
        </p:txBody>
      </p:sp>
      <p:sp>
        <p:nvSpPr>
          <p:cNvPr id="222" name="Shape 22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Problem Statement - Example</a:t>
            </a:r>
          </a:p>
        </p:txBody>
      </p:sp>
      <p:sp>
        <p:nvSpPr>
          <p:cNvPr id="225" name="Shape 225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6" name="OFBench - exa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796" y="3397960"/>
            <a:ext cx="13004801" cy="42663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Overview</a:t>
            </a:r>
          </a:p>
        </p:txBody>
      </p:sp>
      <p:graphicFrame>
        <p:nvGraphicFramePr>
          <p:cNvPr id="229" name="Table 229"/>
          <p:cNvGraphicFramePr/>
          <p:nvPr/>
        </p:nvGraphicFramePr>
        <p:xfrm>
          <a:off x="355599" y="2847852"/>
          <a:ext cx="12306301" cy="3116986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570031"/>
                <a:gridCol w="1715047"/>
                <a:gridCol w="3655659"/>
                <a:gridCol w="2676430"/>
                <a:gridCol w="2676430"/>
              </a:tblGrid>
              <a:tr h="395609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Category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Test Case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Method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Parameters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Output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rowSpan="2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Mirror-in-processing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Action set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Mirror-first-then-action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OpenFlow action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800"/>
                        </a:spcBef>
                        <a:defRPr b="1" i="1" sz="2100">
                          <a:solidFill>
                            <a:srgbClr val="535353"/>
                          </a:solidFill>
                        </a:defRPr>
                      </a:pPr>
                      <a:r>
                        <a:t>T</a:t>
                      </a:r>
                      <a:r>
                        <a:rPr baseline="-5999"/>
                        <a:t>action-set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Pipeline time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Mirror-first-then-pipeline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table pipeline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800"/>
                        </a:spcBef>
                        <a:defRPr b="1" sz="2100">
                          <a:solidFill>
                            <a:srgbClr val="535353"/>
                          </a:solidFill>
                        </a:defRPr>
                      </a:pPr>
                      <a:r>
                        <a:rPr i="1"/>
                        <a:t>T</a:t>
                      </a:r>
                      <a:r>
                        <a:rPr baseline="-5999" i="1"/>
                        <a:t>table_pipeline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37970">
                <a:tc rowSpan="2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Calculated traffic
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Buffer size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Burst-until-loss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buffer size, packet-in rate, packet-out rate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i="1" sz="2100"/>
                      </a:pPr>
                      <a:r>
                        <a:t>buf, PIR, POR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Pipeline gain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Back-to-back-traffic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table pipeline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1" sz="2100"/>
                      </a:pPr>
                      <a:r>
                        <a:rPr i="1"/>
                        <a:t>P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379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Masked entry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Timeout accuracy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Idle-timout-derived-by-hard-timeout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timeout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defRPr b="1" i="1" sz="2100"/>
                      </a:pPr>
                      <a:r>
                        <a:t>Acc</a:t>
                      </a:r>
                      <a:r>
                        <a:rPr baseline="-5999"/>
                        <a:t>hard-timeout</a:t>
                      </a:r>
                      <a:r>
                        <a:t>, Acc</a:t>
                      </a:r>
                      <a:r>
                        <a:rPr baseline="-5999"/>
                        <a:t>idle-timeout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30" name="Shape 230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approach (1, 2) - action set execution (2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00166" y="1628628"/>
            <a:ext cx="6298884" cy="7834096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hape 2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Action set (1/5)</a:t>
            </a:r>
          </a:p>
        </p:txBody>
      </p:sp>
      <p:sp>
        <p:nvSpPr>
          <p:cNvPr id="236" name="Shape 236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t>Mirror-first-then-action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rPr b="0" i="0"/>
              <a:t>Input: </a:t>
            </a:r>
            <a:r>
              <a:t>tfc</a:t>
            </a:r>
            <a:r>
              <a:rPr baseline="-5999"/>
              <a:t>y</a:t>
            </a:r>
            <a:r>
              <a:t>, F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rPr b="0" i="0"/>
              <a:t>Output:</a:t>
            </a:r>
            <a:r>
              <a:t> T</a:t>
            </a:r>
            <a:r>
              <a:rPr baseline="-5999"/>
              <a:t>action-set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</a:p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t>α = </a:t>
            </a:r>
            <a:r>
              <a:rPr b="0" i="0"/>
              <a:t>time of </a:t>
            </a:r>
            <a:r>
              <a:t>pkt</a:t>
            </a:r>
            <a:r>
              <a:rPr baseline="-5999"/>
              <a:t>z</a:t>
            </a:r>
            <a:r>
              <a:rPr b="0" i="0"/>
              <a:t> arrival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t>β = </a:t>
            </a:r>
            <a:r>
              <a:rPr b="0" i="0"/>
              <a:t>time of </a:t>
            </a:r>
            <a:r>
              <a:t>pkt</a:t>
            </a:r>
            <a:r>
              <a:rPr baseline="-5999"/>
              <a:t>z</a:t>
            </a:r>
            <a:r>
              <a:rPr baseline="31999"/>
              <a:t>’</a:t>
            </a:r>
            <a:r>
              <a:rPr b="0" i="0"/>
              <a:t> arrival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t>T</a:t>
            </a:r>
            <a:r>
              <a:rPr baseline="-5999"/>
              <a:t>action-set</a:t>
            </a:r>
            <a:r>
              <a:t> = β - α</a:t>
            </a:r>
          </a:p>
        </p:txBody>
      </p:sp>
      <p:sp>
        <p:nvSpPr>
          <p:cNvPr id="237" name="Shape 237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8" name="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78915" y="7290942"/>
            <a:ext cx="5541386" cy="50801"/>
          </a:xfrm>
          <a:prstGeom prst="rect">
            <a:avLst/>
          </a:prstGeom>
        </p:spPr>
      </p:pic>
      <p:pic>
        <p:nvPicPr>
          <p:cNvPr id="240" name="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78915" y="8423781"/>
            <a:ext cx="5541386" cy="50801"/>
          </a:xfrm>
          <a:prstGeom prst="rect">
            <a:avLst/>
          </a:prstGeom>
        </p:spPr>
      </p:pic>
      <p:sp>
        <p:nvSpPr>
          <p:cNvPr id="242" name="Shape 242"/>
          <p:cNvSpPr/>
          <p:nvPr/>
        </p:nvSpPr>
        <p:spPr>
          <a:xfrm flipV="1">
            <a:off x="6060440" y="3057931"/>
            <a:ext cx="1" cy="5393326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43" name="Shape 243"/>
          <p:cNvSpPr/>
          <p:nvPr/>
        </p:nvSpPr>
        <p:spPr>
          <a:xfrm flipV="1">
            <a:off x="11913461" y="7428121"/>
            <a:ext cx="1" cy="764594"/>
          </a:xfrm>
          <a:prstGeom prst="line">
            <a:avLst/>
          </a:prstGeom>
          <a:ln w="254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44" name="Shape 244"/>
          <p:cNvSpPr/>
          <p:nvPr/>
        </p:nvSpPr>
        <p:spPr>
          <a:xfrm>
            <a:off x="6127682" y="4812376"/>
            <a:ext cx="1104492" cy="358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433FF"/>
                </a:solidFill>
              </a:defRPr>
            </a:lvl1pPr>
          </a:lstStyle>
          <a:p>
            <a:pPr/>
            <a:r>
              <a:t>end-to-end</a:t>
            </a:r>
          </a:p>
        </p:txBody>
      </p:sp>
      <p:sp>
        <p:nvSpPr>
          <p:cNvPr id="245" name="Shape 245"/>
          <p:cNvSpPr/>
          <p:nvPr/>
        </p:nvSpPr>
        <p:spPr>
          <a:xfrm>
            <a:off x="10582992" y="7631123"/>
            <a:ext cx="1136304" cy="358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2600"/>
                </a:solidFill>
              </a:defRPr>
            </a:lvl1pPr>
          </a:lstStyle>
          <a:p>
            <a:pPr/>
            <a:r>
              <a:t>action time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Pipeline time(2/5)</a:t>
            </a:r>
          </a:p>
        </p:txBody>
      </p:sp>
      <p:sp>
        <p:nvSpPr>
          <p:cNvPr id="250" name="Shape 250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79044">
              <a:spcBef>
                <a:spcPts val="3100"/>
              </a:spcBef>
              <a:buSzTx/>
              <a:buNone/>
              <a:defRPr b="1" i="1" sz="2624"/>
            </a:pPr>
            <a:r>
              <a:t>Mirror-first-then-pipeline</a:t>
            </a:r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r>
              <a:rPr b="0"/>
              <a:t>Input: </a:t>
            </a:r>
            <a:r>
              <a:rPr i="1"/>
              <a:t>tfc</a:t>
            </a:r>
            <a:r>
              <a:rPr baseline="-5999" i="1"/>
              <a:t>y</a:t>
            </a:r>
            <a:r>
              <a:rPr i="1"/>
              <a:t>,</a:t>
            </a:r>
            <a:r>
              <a:t> F</a:t>
            </a:r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r>
              <a:rPr b="0"/>
              <a:t>Output: </a:t>
            </a:r>
            <a:r>
              <a:rPr i="1"/>
              <a:t>T</a:t>
            </a:r>
            <a:r>
              <a:rPr baseline="-5999" i="1"/>
              <a:t>table-pipeline</a:t>
            </a:r>
            <a:endParaRPr i="1"/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endParaRPr i="1"/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r>
              <a:rPr i="1"/>
              <a:t>RTT = ( pkt</a:t>
            </a:r>
            <a:r>
              <a:rPr baseline="-5999" i="1"/>
              <a:t>z</a:t>
            </a:r>
            <a:r>
              <a:rPr i="1"/>
              <a:t> / cap</a:t>
            </a:r>
            <a:r>
              <a:rPr baseline="-5999" i="1"/>
              <a:t>n </a:t>
            </a:r>
            <a:r>
              <a:rPr i="1"/>
              <a:t>) * 2</a:t>
            </a:r>
            <a:endParaRPr i="1"/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r>
              <a:rPr i="1"/>
              <a:t>T</a:t>
            </a:r>
            <a:r>
              <a:rPr baseline="-5999" i="1"/>
              <a:t>1 </a:t>
            </a:r>
            <a:r>
              <a:rPr i="1"/>
              <a:t>= T</a:t>
            </a:r>
            <a:r>
              <a:rPr baseline="-5999" i="1"/>
              <a:t>table_lookup</a:t>
            </a:r>
            <a:r>
              <a:rPr i="1"/>
              <a:t> + T</a:t>
            </a:r>
            <a:r>
              <a:rPr baseline="-5999" i="1"/>
              <a:t>apply_action </a:t>
            </a:r>
            <a:r>
              <a:rPr i="1"/>
              <a:t>+ RTT</a:t>
            </a:r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r>
              <a:rPr i="1"/>
              <a:t>T</a:t>
            </a:r>
            <a:r>
              <a:rPr baseline="-5999" i="1"/>
              <a:t>2 </a:t>
            </a:r>
            <a:r>
              <a:rPr i="1"/>
              <a:t>= T</a:t>
            </a:r>
            <a:r>
              <a:rPr baseline="-5999" i="1"/>
              <a:t>table-pipeline</a:t>
            </a:r>
            <a:r>
              <a:rPr i="1"/>
              <a:t> + T</a:t>
            </a:r>
            <a:r>
              <a:rPr baseline="-5999" i="1"/>
              <a:t>table_lookup </a:t>
            </a:r>
            <a:r>
              <a:rPr i="1"/>
              <a:t>+ T</a:t>
            </a:r>
            <a:r>
              <a:rPr baseline="-5999" i="1"/>
              <a:t>apply_action</a:t>
            </a:r>
            <a:r>
              <a:rPr i="1"/>
              <a:t>+ RTT/2</a:t>
            </a:r>
          </a:p>
          <a:p>
            <a:pPr marL="0" indent="0" defTabSz="479044">
              <a:spcBef>
                <a:spcPts val="3100"/>
              </a:spcBef>
              <a:buSzTx/>
              <a:buNone/>
              <a:defRPr b="1" sz="2624"/>
            </a:pPr>
            <a:r>
              <a:rPr i="1"/>
              <a:t>T</a:t>
            </a:r>
            <a:r>
              <a:rPr baseline="-5999" i="1"/>
              <a:t>table-pipeline </a:t>
            </a:r>
            <a:r>
              <a:rPr i="1"/>
              <a:t>= T</a:t>
            </a:r>
            <a:r>
              <a:rPr baseline="-5999" i="1"/>
              <a:t>2</a:t>
            </a:r>
            <a:r>
              <a:rPr i="1"/>
              <a:t> - T</a:t>
            </a:r>
            <a:r>
              <a:rPr baseline="-5999" i="1"/>
              <a:t>1 </a:t>
            </a:r>
            <a:r>
              <a:rPr i="1"/>
              <a:t>+ RTT/2</a:t>
            </a:r>
          </a:p>
        </p:txBody>
      </p:sp>
      <p:sp>
        <p:nvSpPr>
          <p:cNvPr id="251" name="Shape 251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2" name="performance test - time_pipeline (6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15170" y="2596840"/>
            <a:ext cx="5394260" cy="65665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131" name="Shape 13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614680"/>
          <a:lstStyle/>
          <a:p>
            <a:pPr marL="270763" indent="-270763" defTabSz="303783">
              <a:spcBef>
                <a:spcPts val="2300"/>
              </a:spcBef>
              <a:defRPr sz="2391"/>
            </a:pPr>
            <a:r>
              <a:t>Motivation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Background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OpenFlow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OpenFlow Instructions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OpenFlow Performance Parameters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Issues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Survey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Traditional Data Plane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OpenFlow Data Plane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Bidirectional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Problem statement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Approach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Mirror-in-progessing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Calculated traffic</a:t>
            </a:r>
          </a:p>
          <a:p>
            <a:pPr lvl="1" marL="541527" indent="-270763" defTabSz="303783">
              <a:spcBef>
                <a:spcPts val="2300"/>
              </a:spcBef>
              <a:defRPr sz="2391"/>
            </a:pPr>
            <a:r>
              <a:t>Masked entry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Implementation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Experiment and results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Conclusion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Future work</a:t>
            </a:r>
          </a:p>
          <a:p>
            <a:pPr marL="270763" indent="-270763" defTabSz="303783">
              <a:spcBef>
                <a:spcPts val="2300"/>
              </a:spcBef>
              <a:defRPr sz="2391"/>
            </a:pPr>
            <a:r>
              <a:t>Reference</a:t>
            </a:r>
          </a:p>
        </p:txBody>
      </p:sp>
      <p:sp>
        <p:nvSpPr>
          <p:cNvPr id="132" name="Shape 132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Buffer size (3/5)</a:t>
            </a:r>
          </a:p>
        </p:txBody>
      </p:sp>
      <p:sp>
        <p:nvSpPr>
          <p:cNvPr id="255" name="Shape 255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531622">
              <a:spcBef>
                <a:spcPts val="3400"/>
              </a:spcBef>
              <a:buSzTx/>
              <a:buNone/>
              <a:defRPr b="1" i="1" sz="3458"/>
            </a:pPr>
            <a:r>
              <a:t>Burst-until-loss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sz="3458"/>
            </a:pPr>
            <a:r>
              <a:t>Input: </a:t>
            </a:r>
            <a:r>
              <a:rPr b="1" i="1"/>
              <a:t>tfc</a:t>
            </a:r>
            <a:r>
              <a:rPr b="1" baseline="-5999" i="1"/>
              <a:t>y</a:t>
            </a:r>
            <a:r>
              <a:rPr b="1" i="1"/>
              <a:t>, N, T</a:t>
            </a:r>
          </a:p>
          <a:p>
            <a:pPr marL="0" indent="0" defTabSz="531622">
              <a:spcBef>
                <a:spcPts val="3400"/>
              </a:spcBef>
              <a:buSzTx/>
              <a:buNone/>
              <a:defRPr sz="3458"/>
            </a:pPr>
            <a:r>
              <a:t>Output: </a:t>
            </a:r>
            <a:r>
              <a:rPr b="1" i="1"/>
              <a:t>buf, PIR, POR</a:t>
            </a:r>
          </a:p>
          <a:p>
            <a:pPr marL="392938" indent="-392938" defTabSz="531622">
              <a:spcBef>
                <a:spcPts val="3400"/>
              </a:spcBef>
              <a:defRPr b="1" i="1" sz="3458"/>
            </a:pPr>
            <a:r>
              <a:t>m &lt; n</a:t>
            </a:r>
          </a:p>
          <a:p>
            <a:pPr marL="392938" indent="-392938" defTabSz="531622">
              <a:spcBef>
                <a:spcPts val="3400"/>
              </a:spcBef>
              <a:defRPr sz="3458"/>
            </a:pPr>
            <a:r>
              <a:rPr b="1" i="1"/>
              <a:t>buf</a:t>
            </a:r>
            <a:r>
              <a:t> = </a:t>
            </a:r>
            <a:r>
              <a:rPr b="1" i="1"/>
              <a:t>m</a:t>
            </a:r>
            <a:r>
              <a:t> * </a:t>
            </a:r>
            <a:r>
              <a:rPr b="1" i="1"/>
              <a:t>pkt</a:t>
            </a:r>
            <a:endParaRPr b="1" i="1"/>
          </a:p>
          <a:p>
            <a:pPr marL="392938" indent="-392938" defTabSz="531622">
              <a:spcBef>
                <a:spcPts val="3400"/>
              </a:spcBef>
              <a:defRPr sz="3458"/>
            </a:pPr>
            <a:r>
              <a:rPr b="1" i="1"/>
              <a:t>PIR</a:t>
            </a:r>
            <a:r>
              <a:rPr b="1" baseline="-5999" i="1"/>
              <a:t> </a:t>
            </a:r>
            <a:r>
              <a:t>= </a:t>
            </a:r>
            <a:r>
              <a:rPr b="1" i="1"/>
              <a:t>n</a:t>
            </a:r>
            <a:r>
              <a:t> / </a:t>
            </a:r>
            <a:r>
              <a:rPr b="1" i="1"/>
              <a:t>T</a:t>
            </a:r>
            <a:r>
              <a:rPr b="1" baseline="-5999" i="1"/>
              <a:t>1</a:t>
            </a:r>
            <a:endParaRPr b="1" i="1"/>
          </a:p>
          <a:p>
            <a:pPr marL="392938" indent="-392938" defTabSz="531622">
              <a:spcBef>
                <a:spcPts val="3400"/>
              </a:spcBef>
              <a:defRPr sz="3458"/>
            </a:pPr>
            <a:r>
              <a:rPr b="1" i="1"/>
              <a:t>POR</a:t>
            </a:r>
            <a:r>
              <a:rPr b="1" baseline="-5999" i="1"/>
              <a:t> </a:t>
            </a:r>
            <a:r>
              <a:t>= </a:t>
            </a:r>
            <a:r>
              <a:rPr b="1" i="1"/>
              <a:t>m</a:t>
            </a:r>
            <a:r>
              <a:t> / </a:t>
            </a:r>
            <a:r>
              <a:rPr b="1" i="1"/>
              <a:t>T</a:t>
            </a:r>
            <a:r>
              <a:rPr b="1" baseline="-5999" i="1"/>
              <a:t>2</a:t>
            </a:r>
          </a:p>
        </p:txBody>
      </p:sp>
      <p:sp>
        <p:nvSpPr>
          <p:cNvPr id="256" name="Shape 256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7" name="BufferSiz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3717" y="2538614"/>
            <a:ext cx="5527610" cy="70902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Pipeline gain (4/5)</a:t>
            </a:r>
          </a:p>
        </p:txBody>
      </p:sp>
      <p:sp>
        <p:nvSpPr>
          <p:cNvPr id="260" name="Shape 260"/>
          <p:cNvSpPr/>
          <p:nvPr>
            <p:ph type="body" sz="half" idx="1"/>
          </p:nvPr>
        </p:nvSpPr>
        <p:spPr>
          <a:xfrm>
            <a:off x="355600" y="2730500"/>
            <a:ext cx="4231792" cy="6163054"/>
          </a:xfrm>
          <a:prstGeom prst="rect">
            <a:avLst/>
          </a:prstGeom>
        </p:spPr>
        <p:txBody>
          <a:bodyPr/>
          <a:lstStyle/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  <a:r>
              <a:t>Back-to-back-traffic</a:t>
            </a:r>
          </a:p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  <a:r>
              <a:rPr b="0" i="0"/>
              <a:t>Input: </a:t>
            </a:r>
            <a:r>
              <a:t>tfc</a:t>
            </a:r>
            <a:r>
              <a:rPr baseline="-5999" sz="1722"/>
              <a:t>y</a:t>
            </a:r>
            <a:r>
              <a:t>, F, n, z</a:t>
            </a:r>
          </a:p>
          <a:p>
            <a:pPr marL="0" indent="0" defTabSz="397256">
              <a:spcBef>
                <a:spcPts val="2500"/>
              </a:spcBef>
              <a:buSzTx/>
              <a:buNone/>
              <a:defRPr sz="2584"/>
            </a:pPr>
            <a:r>
              <a:t>Output: </a:t>
            </a:r>
            <a:r>
              <a:rPr b="1" i="1"/>
              <a:t>P</a:t>
            </a:r>
          </a:p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</a:p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  <a:r>
              <a:t>P</a:t>
            </a:r>
            <a:r>
              <a:t> = T</a:t>
            </a:r>
            <a:r>
              <a:rPr baseline="-5999"/>
              <a:t>pkt</a:t>
            </a:r>
            <a:r>
              <a:t> / (T</a:t>
            </a:r>
            <a:r>
              <a:rPr baseline="-5999"/>
              <a:t>bubble</a:t>
            </a:r>
            <a:r>
              <a:t> + T</a:t>
            </a:r>
            <a:r>
              <a:rPr baseline="-5999"/>
              <a:t>pkt</a:t>
            </a:r>
            <a:r>
              <a:t>)</a:t>
            </a:r>
          </a:p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</a:p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</a:p>
          <a:p>
            <a:pPr marL="0" indent="0" defTabSz="397256">
              <a:spcBef>
                <a:spcPts val="2500"/>
              </a:spcBef>
              <a:buSzTx/>
              <a:buNone/>
              <a:defRPr b="1" i="1" sz="2584"/>
            </a:pPr>
          </a:p>
        </p:txBody>
      </p:sp>
      <p:sp>
        <p:nvSpPr>
          <p:cNvPr id="261" name="Shape 261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2" name="Blank Flowchart - New P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93637" y="2672956"/>
            <a:ext cx="7835349" cy="4583759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Shape 263"/>
          <p:cNvSpPr/>
          <p:nvPr/>
        </p:nvSpPr>
        <p:spPr>
          <a:xfrm>
            <a:off x="9838419" y="7328957"/>
            <a:ext cx="2173338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600"/>
              </a:spcBef>
              <a:defRPr sz="2000"/>
            </a:lvl1pPr>
          </a:lstStyle>
          <a:p>
            <a:pPr/>
            <a:r>
              <a:t>(b) Without pipeline</a:t>
            </a:r>
          </a:p>
        </p:txBody>
      </p:sp>
      <p:sp>
        <p:nvSpPr>
          <p:cNvPr id="264" name="Shape 264"/>
          <p:cNvSpPr/>
          <p:nvPr/>
        </p:nvSpPr>
        <p:spPr>
          <a:xfrm>
            <a:off x="5885535" y="7328957"/>
            <a:ext cx="1750790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600"/>
              </a:spcBef>
              <a:defRPr sz="2000"/>
            </a:lvl1pPr>
          </a:lstStyle>
          <a:p>
            <a:pPr/>
            <a:r>
              <a:t>(a) Full pipeline</a:t>
            </a:r>
          </a:p>
        </p:txBody>
      </p:sp>
      <p:sp>
        <p:nvSpPr>
          <p:cNvPr id="265" name="Shape 265"/>
          <p:cNvSpPr/>
          <p:nvPr/>
        </p:nvSpPr>
        <p:spPr>
          <a:xfrm>
            <a:off x="8488313" y="4026251"/>
            <a:ext cx="845998" cy="393701"/>
          </a:xfrm>
          <a:prstGeom prst="rect">
            <a:avLst/>
          </a:prstGeom>
          <a:solidFill>
            <a:srgbClr val="AB180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i="1" sz="2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T</a:t>
            </a:r>
            <a:r>
              <a:rPr baseline="-5999"/>
              <a:t>bubble</a:t>
            </a:r>
          </a:p>
        </p:txBody>
      </p:sp>
      <p:sp>
        <p:nvSpPr>
          <p:cNvPr id="266" name="Shape 266"/>
          <p:cNvSpPr/>
          <p:nvPr/>
        </p:nvSpPr>
        <p:spPr>
          <a:xfrm flipV="1">
            <a:off x="9461661" y="3878633"/>
            <a:ext cx="1" cy="688936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arrow"/>
            <a:tailEnd type="arrow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Pipeline gain (4/5)</a:t>
            </a:r>
          </a:p>
        </p:txBody>
      </p:sp>
      <p:sp>
        <p:nvSpPr>
          <p:cNvPr id="269" name="Shape 269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Back-to-back-traffic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rPr b="0" i="0"/>
              <a:t>Input: </a:t>
            </a:r>
            <a:r>
              <a:t>tfc</a:t>
            </a:r>
            <a:r>
              <a:rPr baseline="-5999" sz="1291"/>
              <a:t>y</a:t>
            </a:r>
            <a:r>
              <a:t>, F, n, z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sz="1937"/>
            </a:pPr>
            <a:r>
              <a:t>Output: </a:t>
            </a:r>
            <a:r>
              <a:rPr b="1" i="1"/>
              <a:t>P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P</a:t>
            </a:r>
            <a:r>
              <a:rPr baseline="-5999"/>
              <a:t> </a:t>
            </a:r>
            <a:r>
              <a:t> = T</a:t>
            </a:r>
            <a:r>
              <a:rPr baseline="-5999"/>
              <a:t>pkt</a:t>
            </a:r>
            <a:r>
              <a:t> / (T</a:t>
            </a:r>
            <a:r>
              <a:rPr baseline="-5999"/>
              <a:t>bubble</a:t>
            </a:r>
            <a:r>
              <a:t> + T</a:t>
            </a:r>
            <a:r>
              <a:rPr baseline="-5999"/>
              <a:t>pkt</a:t>
            </a:r>
            <a:r>
              <a:t>)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T</a:t>
            </a:r>
            <a:r>
              <a:rPr baseline="-5999"/>
              <a:t>pkt</a:t>
            </a:r>
            <a:r>
              <a:t> ≅ T</a:t>
            </a:r>
            <a:r>
              <a:rPr baseline="-5999"/>
              <a:t>init</a:t>
            </a:r>
            <a:r>
              <a:t> / (n + 1)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T</a:t>
            </a:r>
            <a:r>
              <a:rPr baseline="-5999"/>
              <a:t>bubble</a:t>
            </a:r>
            <a:r>
              <a:t> + T</a:t>
            </a:r>
            <a:r>
              <a:rPr baseline="-5999"/>
              <a:t>pkt</a:t>
            </a:r>
            <a:r>
              <a:t> ≅ (T - T</a:t>
            </a:r>
            <a:r>
              <a:rPr baseline="-5999"/>
              <a:t>init</a:t>
            </a:r>
            <a:r>
              <a:t>) / n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α</a:t>
            </a:r>
            <a:r>
              <a:rPr baseline="-5999"/>
              <a:t>z</a:t>
            </a:r>
            <a:r>
              <a:t> = </a:t>
            </a:r>
            <a:r>
              <a:rPr b="0" i="0"/>
              <a:t>time of sending</a:t>
            </a:r>
            <a:r>
              <a:t> pkt</a:t>
            </a:r>
            <a:r>
              <a:rPr baseline="-5999"/>
              <a:t>z</a:t>
            </a:r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β</a:t>
            </a:r>
            <a:r>
              <a:rPr baseline="-5999"/>
              <a:t>z</a:t>
            </a:r>
            <a:r>
              <a:t> = </a:t>
            </a:r>
            <a:r>
              <a:rPr b="0" i="0"/>
              <a:t>time of</a:t>
            </a:r>
            <a:r>
              <a:t> pkt</a:t>
            </a:r>
            <a:r>
              <a:rPr baseline="-5999"/>
              <a:t>z</a:t>
            </a:r>
            <a:r>
              <a:t> </a:t>
            </a:r>
            <a:r>
              <a:rPr b="0" i="0"/>
              <a:t>arrival</a:t>
            </a:r>
            <a:endParaRPr b="0" i="0"/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rPr b="0" i="0"/>
              <a:t>T</a:t>
            </a:r>
            <a:r>
              <a:t> = β</a:t>
            </a:r>
            <a:r>
              <a:rPr baseline="-5999"/>
              <a:t>n+1</a:t>
            </a:r>
            <a:r>
              <a:t> - α</a:t>
            </a:r>
            <a:r>
              <a:rPr baseline="-5999"/>
              <a:t>1</a:t>
            </a:r>
            <a:endParaRPr baseline="-5999"/>
          </a:p>
          <a:p>
            <a:pPr marL="0" indent="0" defTabSz="297941">
              <a:spcBef>
                <a:spcPts val="1900"/>
              </a:spcBef>
              <a:buSzTx/>
              <a:buNone/>
              <a:defRPr b="1" i="1" sz="1937"/>
            </a:pPr>
            <a:r>
              <a:t>T</a:t>
            </a:r>
            <a:r>
              <a:rPr baseline="-5999"/>
              <a:t>init</a:t>
            </a:r>
            <a:r>
              <a:t> = β</a:t>
            </a:r>
            <a:r>
              <a:rPr baseline="-5999"/>
              <a:t>1</a:t>
            </a:r>
            <a:r>
              <a:t> - α</a:t>
            </a:r>
            <a:r>
              <a:rPr baseline="-5999"/>
              <a:t>1</a:t>
            </a:r>
          </a:p>
        </p:txBody>
      </p:sp>
      <p:sp>
        <p:nvSpPr>
          <p:cNvPr id="270" name="Shape 270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1" name="Implementation - pipeline performance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79148" y="2669473"/>
            <a:ext cx="7466304" cy="6421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Pipeline performance (4/6)</a:t>
            </a:r>
          </a:p>
        </p:txBody>
      </p:sp>
      <p:sp>
        <p:nvSpPr>
          <p:cNvPr id="274" name="Shape 274"/>
          <p:cNvSpPr/>
          <p:nvPr>
            <p:ph type="sldNum" sz="quarter" idx="4294967295"/>
          </p:nvPr>
        </p:nvSpPr>
        <p:spPr>
          <a:xfrm>
            <a:off x="6356356" y="9271000"/>
            <a:ext cx="27938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5" name="Blank Flowchart - without pipelin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4349" y="3419702"/>
            <a:ext cx="3734365" cy="4838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Blank Flowchart - pipelin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674686" y="3847362"/>
            <a:ext cx="3826757" cy="3486701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Shape 277"/>
          <p:cNvSpPr/>
          <p:nvPr/>
        </p:nvSpPr>
        <p:spPr>
          <a:xfrm flipV="1">
            <a:off x="4284330" y="4270409"/>
            <a:ext cx="1" cy="3137418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78" name="Shape 278"/>
          <p:cNvSpPr/>
          <p:nvPr/>
        </p:nvSpPr>
        <p:spPr>
          <a:xfrm>
            <a:off x="4383403" y="4528029"/>
            <a:ext cx="393577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i="1">
                <a:solidFill>
                  <a:srgbClr val="0433FF"/>
                </a:solidFill>
              </a:defRPr>
            </a:lvl1pPr>
          </a:lstStyle>
          <a:p>
            <a:pPr>
              <a:defRPr i="0"/>
            </a:pPr>
            <a:r>
              <a:rPr i="1"/>
              <a:t>T</a:t>
            </a:r>
          </a:p>
        </p:txBody>
      </p:sp>
      <p:sp>
        <p:nvSpPr>
          <p:cNvPr id="279" name="Shape 279"/>
          <p:cNvSpPr/>
          <p:nvPr/>
        </p:nvSpPr>
        <p:spPr>
          <a:xfrm flipV="1">
            <a:off x="12382122" y="4755195"/>
            <a:ext cx="1" cy="1671034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80" name="Shape 280"/>
          <p:cNvSpPr/>
          <p:nvPr/>
        </p:nvSpPr>
        <p:spPr>
          <a:xfrm>
            <a:off x="12524009" y="4958500"/>
            <a:ext cx="393577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i="1">
                <a:solidFill>
                  <a:srgbClr val="0433FF"/>
                </a:solidFill>
              </a:defRPr>
            </a:lvl1pPr>
          </a:lstStyle>
          <a:p>
            <a:pPr>
              <a:defRPr i="0"/>
            </a:pPr>
            <a:r>
              <a:rPr i="1"/>
              <a:t>T</a:t>
            </a:r>
          </a:p>
        </p:txBody>
      </p:sp>
      <p:sp>
        <p:nvSpPr>
          <p:cNvPr id="281" name="Shape 281"/>
          <p:cNvSpPr/>
          <p:nvPr/>
        </p:nvSpPr>
        <p:spPr>
          <a:xfrm>
            <a:off x="825350" y="5355130"/>
            <a:ext cx="3172363" cy="1"/>
          </a:xfrm>
          <a:prstGeom prst="line">
            <a:avLst/>
          </a:prstGeom>
          <a:ln w="381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82" name="Shape 282"/>
          <p:cNvSpPr/>
          <p:nvPr/>
        </p:nvSpPr>
        <p:spPr>
          <a:xfrm>
            <a:off x="9108338" y="5785601"/>
            <a:ext cx="3172362" cy="1"/>
          </a:xfrm>
          <a:prstGeom prst="line">
            <a:avLst/>
          </a:prstGeom>
          <a:ln w="381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83" name="Shape 283"/>
          <p:cNvSpPr/>
          <p:nvPr/>
        </p:nvSpPr>
        <p:spPr>
          <a:xfrm>
            <a:off x="9067875" y="4782449"/>
            <a:ext cx="3172362" cy="1"/>
          </a:xfrm>
          <a:prstGeom prst="line">
            <a:avLst/>
          </a:prstGeom>
          <a:ln w="38100">
            <a:solidFill>
              <a:srgbClr val="0433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84" name="Shape 284"/>
          <p:cNvSpPr/>
          <p:nvPr/>
        </p:nvSpPr>
        <p:spPr>
          <a:xfrm>
            <a:off x="661878" y="2989639"/>
            <a:ext cx="3181426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Without pipeline</a:t>
            </a:r>
          </a:p>
        </p:txBody>
      </p:sp>
      <p:sp>
        <p:nvSpPr>
          <p:cNvPr id="285" name="Shape 285"/>
          <p:cNvSpPr/>
          <p:nvPr/>
        </p:nvSpPr>
        <p:spPr>
          <a:xfrm>
            <a:off x="9862437" y="3420111"/>
            <a:ext cx="1612703" cy="615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Pipeline</a:t>
            </a:r>
          </a:p>
        </p:txBody>
      </p:sp>
      <p:sp>
        <p:nvSpPr>
          <p:cNvPr id="286" name="Shape 286"/>
          <p:cNvSpPr/>
          <p:nvPr/>
        </p:nvSpPr>
        <p:spPr>
          <a:xfrm>
            <a:off x="778964" y="8370433"/>
            <a:ext cx="3205461" cy="63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 b="1" i="1"/>
              <a:t>P</a:t>
            </a:r>
            <a:r>
              <a:rPr b="1" baseline="-5999" i="1"/>
              <a:t>pipeline</a:t>
            </a:r>
            <a:r>
              <a:t> ≒ 33.3 %</a:t>
            </a:r>
          </a:p>
        </p:txBody>
      </p:sp>
      <p:sp>
        <p:nvSpPr>
          <p:cNvPr id="287" name="Shape 287"/>
          <p:cNvSpPr/>
          <p:nvPr/>
        </p:nvSpPr>
        <p:spPr>
          <a:xfrm>
            <a:off x="-17014" y="4617035"/>
            <a:ext cx="55319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5">
                    <a:hueOff val="-608018"/>
                    <a:satOff val="-16379"/>
                    <a:lumOff val="25127"/>
                  </a:schemeClr>
                </a:solidFill>
              </a:defRPr>
            </a:lvl1pPr>
          </a:lstStyle>
          <a:p>
            <a:pPr/>
            <a:r>
              <a:t>Δt</a:t>
            </a:r>
          </a:p>
        </p:txBody>
      </p:sp>
      <p:sp>
        <p:nvSpPr>
          <p:cNvPr id="288" name="Shape 288"/>
          <p:cNvSpPr/>
          <p:nvPr/>
        </p:nvSpPr>
        <p:spPr>
          <a:xfrm>
            <a:off x="8323071" y="5142091"/>
            <a:ext cx="55319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5">
                    <a:hueOff val="-608018"/>
                    <a:satOff val="-16379"/>
                    <a:lumOff val="25127"/>
                  </a:schemeClr>
                </a:solidFill>
              </a:defRPr>
            </a:lvl1pPr>
          </a:lstStyle>
          <a:p>
            <a:pPr/>
            <a:r>
              <a:t>Δt</a:t>
            </a:r>
          </a:p>
        </p:txBody>
      </p:sp>
      <p:sp>
        <p:nvSpPr>
          <p:cNvPr id="289" name="Shape 289"/>
          <p:cNvSpPr/>
          <p:nvPr/>
        </p:nvSpPr>
        <p:spPr>
          <a:xfrm>
            <a:off x="9411679" y="7632765"/>
            <a:ext cx="2862561" cy="63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 b="1" i="1"/>
              <a:t>P</a:t>
            </a:r>
            <a:r>
              <a:rPr b="1" baseline="-5999" i="1"/>
              <a:t>pipeline</a:t>
            </a:r>
            <a:r>
              <a:t> ≒ 60 %</a:t>
            </a:r>
          </a:p>
        </p:txBody>
      </p:sp>
      <p:sp>
        <p:nvSpPr>
          <p:cNvPr id="290" name="Shape 290"/>
          <p:cNvSpPr/>
          <p:nvPr/>
        </p:nvSpPr>
        <p:spPr>
          <a:xfrm>
            <a:off x="9067875" y="4782449"/>
            <a:ext cx="3172362" cy="1"/>
          </a:xfrm>
          <a:prstGeom prst="line">
            <a:avLst/>
          </a:prstGeom>
          <a:ln w="381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91" name="Shape 291"/>
          <p:cNvSpPr/>
          <p:nvPr/>
        </p:nvSpPr>
        <p:spPr>
          <a:xfrm>
            <a:off x="783489" y="4351978"/>
            <a:ext cx="3172363" cy="1"/>
          </a:xfrm>
          <a:prstGeom prst="line">
            <a:avLst/>
          </a:prstGeom>
          <a:ln w="381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pic>
        <p:nvPicPr>
          <p:cNvPr id="292" name="Blank Flowchart - pipeline.png"/>
          <p:cNvPicPr>
            <a:picLocks noChangeAspect="1"/>
          </p:cNvPicPr>
          <p:nvPr/>
        </p:nvPicPr>
        <p:blipFill>
          <a:blip r:embed="rId5">
            <a:extLst/>
          </a:blip>
          <a:srcRect l="0" t="0" r="34051" b="43720"/>
          <a:stretch>
            <a:fillRect/>
          </a:stretch>
        </p:blipFill>
        <p:spPr>
          <a:xfrm>
            <a:off x="5240535" y="3854743"/>
            <a:ext cx="2523674" cy="1962301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Shape 293"/>
          <p:cNvSpPr/>
          <p:nvPr/>
        </p:nvSpPr>
        <p:spPr>
          <a:xfrm>
            <a:off x="5570284" y="5457411"/>
            <a:ext cx="937600" cy="763415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94" name="Shape 294"/>
          <p:cNvSpPr/>
          <p:nvPr/>
        </p:nvSpPr>
        <p:spPr>
          <a:xfrm>
            <a:off x="5622787" y="5476461"/>
            <a:ext cx="2061569" cy="1"/>
          </a:xfrm>
          <a:prstGeom prst="line">
            <a:avLst/>
          </a:prstGeom>
          <a:ln w="381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95" name="Shape 295"/>
          <p:cNvSpPr/>
          <p:nvPr/>
        </p:nvSpPr>
        <p:spPr>
          <a:xfrm>
            <a:off x="4878173" y="5124355"/>
            <a:ext cx="55319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5">
                    <a:hueOff val="-608018"/>
                    <a:satOff val="-16379"/>
                    <a:lumOff val="25127"/>
                  </a:schemeClr>
                </a:solidFill>
              </a:defRPr>
            </a:lvl1pPr>
          </a:lstStyle>
          <a:p>
            <a:pPr/>
            <a:r>
              <a:t>Δt</a:t>
            </a:r>
          </a:p>
        </p:txBody>
      </p:sp>
      <p:sp>
        <p:nvSpPr>
          <p:cNvPr id="296" name="Shape 296"/>
          <p:cNvSpPr/>
          <p:nvPr/>
        </p:nvSpPr>
        <p:spPr>
          <a:xfrm>
            <a:off x="5622977" y="4764713"/>
            <a:ext cx="2049896" cy="1"/>
          </a:xfrm>
          <a:prstGeom prst="line">
            <a:avLst/>
          </a:prstGeom>
          <a:ln w="38100">
            <a:solidFill>
              <a:schemeClr val="accent5">
                <a:hueOff val="-608018"/>
                <a:satOff val="-16379"/>
                <a:lumOff val="251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97" name="Shape 297"/>
          <p:cNvSpPr/>
          <p:nvPr/>
        </p:nvSpPr>
        <p:spPr>
          <a:xfrm flipV="1">
            <a:off x="7860413" y="4755195"/>
            <a:ext cx="1" cy="1022190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298" name="Shape 298"/>
          <p:cNvSpPr/>
          <p:nvPr/>
        </p:nvSpPr>
        <p:spPr>
          <a:xfrm>
            <a:off x="8002299" y="4958500"/>
            <a:ext cx="393577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i="1">
                <a:solidFill>
                  <a:srgbClr val="0433FF"/>
                </a:solidFill>
              </a:defRPr>
            </a:lvl1pPr>
          </a:lstStyle>
          <a:p>
            <a:pPr>
              <a:defRPr i="0"/>
            </a:pPr>
            <a:r>
              <a:rPr i="1"/>
              <a:t>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Timeout accuracy</a:t>
            </a:r>
          </a:p>
          <a:p>
            <a:pPr/>
            <a:r>
              <a:t>(5/5)</a:t>
            </a:r>
          </a:p>
        </p:txBody>
      </p:sp>
      <p:sp>
        <p:nvSpPr>
          <p:cNvPr id="303" name="Shape 303"/>
          <p:cNvSpPr/>
          <p:nvPr>
            <p:ph type="body" sz="half" idx="1"/>
          </p:nvPr>
        </p:nvSpPr>
        <p:spPr>
          <a:xfrm>
            <a:off x="355600" y="2730500"/>
            <a:ext cx="5987765" cy="62992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600"/>
            </a:pPr>
            <a:r>
              <a:t>idle-timeout timer resetting</a:t>
            </a:r>
          </a:p>
          <a:p>
            <a:pPr marL="0" indent="0">
              <a:buSzTx/>
              <a:buNone/>
              <a:defRPr b="1" i="1" sz="3600"/>
            </a:pPr>
            <a:r>
              <a:t>Idle-timout-derived-by-hard-timeout</a:t>
            </a:r>
          </a:p>
        </p:txBody>
      </p:sp>
      <p:sp>
        <p:nvSpPr>
          <p:cNvPr id="304" name="Shape 304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5" name="Masked entry part 2 - exa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8640" y="2439041"/>
            <a:ext cx="3838106" cy="6882118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Shape 306"/>
          <p:cNvSpPr/>
          <p:nvPr/>
        </p:nvSpPr>
        <p:spPr>
          <a:xfrm>
            <a:off x="10770134" y="4783711"/>
            <a:ext cx="1716188" cy="393701"/>
          </a:xfrm>
          <a:prstGeom prst="rect">
            <a:avLst/>
          </a:pr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hard-timeout=5</a:t>
            </a:r>
          </a:p>
        </p:txBody>
      </p:sp>
      <p:sp>
        <p:nvSpPr>
          <p:cNvPr id="307" name="Shape 307"/>
          <p:cNvSpPr/>
          <p:nvPr/>
        </p:nvSpPr>
        <p:spPr>
          <a:xfrm>
            <a:off x="7589086" y="4597342"/>
            <a:ext cx="467148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10s</a:t>
            </a:r>
          </a:p>
        </p:txBody>
      </p:sp>
      <p:sp>
        <p:nvSpPr>
          <p:cNvPr id="308" name="Shape 308"/>
          <p:cNvSpPr/>
          <p:nvPr/>
        </p:nvSpPr>
        <p:spPr>
          <a:xfrm flipV="1">
            <a:off x="8181993" y="4237309"/>
            <a:ext cx="1" cy="1102977"/>
          </a:xfrm>
          <a:prstGeom prst="line">
            <a:avLst/>
          </a:prstGeom>
          <a:ln w="25400">
            <a:solidFill>
              <a:srgbClr val="5A5F5E"/>
            </a:solidFill>
            <a:miter lim="400000"/>
            <a:headEnd type="arrow"/>
            <a:tailEnd type="arrow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309" name="Shape 309"/>
          <p:cNvSpPr/>
          <p:nvPr/>
        </p:nvSpPr>
        <p:spPr>
          <a:xfrm flipV="1">
            <a:off x="8083187" y="7290390"/>
            <a:ext cx="1" cy="1102976"/>
          </a:xfrm>
          <a:prstGeom prst="line">
            <a:avLst/>
          </a:prstGeom>
          <a:ln w="25400">
            <a:solidFill>
              <a:srgbClr val="5A5F5E"/>
            </a:solidFill>
            <a:miter lim="400000"/>
            <a:headEnd type="arrow"/>
            <a:tailEnd type="arrow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310" name="Shape 310"/>
          <p:cNvSpPr/>
          <p:nvPr/>
        </p:nvSpPr>
        <p:spPr>
          <a:xfrm>
            <a:off x="10820302" y="5284253"/>
            <a:ext cx="1615853" cy="393701"/>
          </a:xfrm>
          <a:prstGeom prst="rect">
            <a:avLst/>
          </a:prstGeom>
          <a:solidFill>
            <a:srgbClr val="AB180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idle-timeout=5</a:t>
            </a:r>
          </a:p>
        </p:txBody>
      </p:sp>
      <p:sp>
        <p:nvSpPr>
          <p:cNvPr id="311" name="Shape 311"/>
          <p:cNvSpPr/>
          <p:nvPr/>
        </p:nvSpPr>
        <p:spPr>
          <a:xfrm>
            <a:off x="7501408" y="7421745"/>
            <a:ext cx="331218" cy="393701"/>
          </a:xfrm>
          <a:prstGeom prst="rect">
            <a:avLst/>
          </a:pr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5s</a:t>
            </a:r>
          </a:p>
        </p:txBody>
      </p:sp>
      <p:sp>
        <p:nvSpPr>
          <p:cNvPr id="312" name="Shape 312"/>
          <p:cNvSpPr/>
          <p:nvPr/>
        </p:nvSpPr>
        <p:spPr>
          <a:xfrm>
            <a:off x="7437908" y="7911910"/>
            <a:ext cx="458218" cy="393701"/>
          </a:xfrm>
          <a:prstGeom prst="rect">
            <a:avLst/>
          </a:prstGeom>
          <a:solidFill>
            <a:srgbClr val="AB180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10s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Timeout accuracy</a:t>
            </a:r>
          </a:p>
          <a:p>
            <a:pPr/>
            <a:r>
              <a:t>(5/5)</a:t>
            </a:r>
          </a:p>
        </p:txBody>
      </p:sp>
      <p:sp>
        <p:nvSpPr>
          <p:cNvPr id="315" name="Shape 315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6" name="Blank Flowchart - timeout (2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81254" y="2521384"/>
            <a:ext cx="4825430" cy="7109495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Shape 317"/>
          <p:cNvSpPr/>
          <p:nvPr/>
        </p:nvSpPr>
        <p:spPr>
          <a:xfrm>
            <a:off x="7193450" y="5178573"/>
            <a:ext cx="4801039" cy="1"/>
          </a:xfrm>
          <a:prstGeom prst="line">
            <a:avLst/>
          </a:prstGeom>
          <a:ln w="25400">
            <a:solidFill>
              <a:srgbClr val="5A5F5E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318" name="Shape 318"/>
          <p:cNvSpPr/>
          <p:nvPr/>
        </p:nvSpPr>
        <p:spPr>
          <a:xfrm>
            <a:off x="6710812" y="4870784"/>
            <a:ext cx="545977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/>
            </a:pPr>
            <a:r>
              <a:rPr i="1"/>
              <a:t>T</a:t>
            </a:r>
            <a:r>
              <a:rPr baseline="-5999" i="1"/>
              <a:t>1</a:t>
            </a:r>
          </a:p>
        </p:txBody>
      </p:sp>
      <p:graphicFrame>
        <p:nvGraphicFramePr>
          <p:cNvPr id="319" name="Table 319"/>
          <p:cNvGraphicFramePr/>
          <p:nvPr/>
        </p:nvGraphicFramePr>
        <p:xfrm>
          <a:off x="477966" y="2618924"/>
          <a:ext cx="5829301" cy="62992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132235"/>
                <a:gridCol w="4684365"/>
              </a:tblGrid>
              <a:tr h="622300">
                <a:tc gridSpan="2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535353"/>
                          </a:solidFill>
                          <a:latin typeface="+mn-lt"/>
                          <a:ea typeface="+mn-ea"/>
                          <a:cs typeface="+mn-cs"/>
                          <a:sym typeface="Gill Sans Light"/>
                        </a:rPr>
                        <a:t>Timer synchronization</a:t>
                      </a:r>
                    </a:p>
                  </a:txBody>
                  <a:tcPr marL="50800" marR="50800" marT="50800" marB="50800" anchor="ctr" anchorCtr="0" horzOverflow="overflow">
                    <a:lnL/>
                    <a:lnR/>
                    <a:lnT/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</a:tr>
              <a:tr h="104775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Time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F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808785"/>
                    </a:solidFill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T</a:t>
                      </a:r>
                      <a:r>
                        <a:rPr baseline="-5999"/>
                        <a:t>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idle-timeout=10, idle-age=0, priority=1, tcp, actions=output:1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47750">
                <a:tc rowSpan="2"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T</a:t>
                      </a:r>
                      <a:r>
                        <a:rPr baseline="-5999"/>
                        <a:t>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idle-timeout=10, </a:t>
                      </a:r>
                      <a:r>
                        <a:rPr b="1">
                          <a:solidFill>
                            <a:schemeClr val="accent5">
                              <a:hueOff val="-608018"/>
                              <a:satOff val="-16379"/>
                              <a:lumOff val="25127"/>
                            </a:schemeClr>
                          </a:solidFill>
                        </a:rPr>
                        <a:t>idle-age=0</a:t>
                      </a:r>
                      <a:r>
                        <a:t>, priority=1, tcp, actions=output:1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4775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hard-timeout=10, hard-age=0, </a:t>
                      </a:r>
                      <a:r>
                        <a:rPr b="1">
                          <a:solidFill>
                            <a:schemeClr val="accent5">
                              <a:hueOff val="-608018"/>
                              <a:satOff val="-16379"/>
                              <a:lumOff val="25127"/>
                            </a:schemeClr>
                          </a:solidFill>
                        </a:rPr>
                        <a:t>priority=2</a:t>
                      </a:r>
                      <a:r>
                        <a:t>, tcp, actions=output:2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47750">
                <a:tc rowSpan="2"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T</a:t>
                      </a:r>
                      <a:r>
                        <a:rPr baseline="-5999"/>
                        <a:t>2</a:t>
                      </a:r>
                      <a:r>
                        <a:t> + 1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idle-timeout=10, </a:t>
                      </a:r>
                      <a:r>
                        <a:rPr b="1">
                          <a:solidFill>
                            <a:schemeClr val="accent5">
                              <a:hueOff val="-608018"/>
                              <a:satOff val="-16379"/>
                              <a:lumOff val="25127"/>
                            </a:schemeClr>
                          </a:solidFill>
                        </a:rPr>
                        <a:t>idle-age=1</a:t>
                      </a:r>
                      <a:r>
                        <a:t>, priority=1, tcp, actions=output:1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47750">
                <a:tc vMerge="1">
                  <a:tcPr/>
                </a:tc>
                <a:tc>
                  <a:txBody>
                    <a:bodyPr/>
                    <a:lstStyle/>
                    <a:p>
                      <a:pPr>
                        <a:defRPr sz="2100"/>
                      </a:pPr>
                      <a:r>
                        <a:t>hard-timeout=10, </a:t>
                      </a:r>
                      <a:r>
                        <a:rPr b="1">
                          <a:solidFill>
                            <a:schemeClr val="accent5">
                              <a:hueOff val="-608018"/>
                              <a:satOff val="-16379"/>
                              <a:lumOff val="25127"/>
                            </a:schemeClr>
                          </a:solidFill>
                        </a:rPr>
                        <a:t>hard-age=1</a:t>
                      </a:r>
                      <a:r>
                        <a:t>, priority=2, tcp, actions=output:2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320" name="Shape 320"/>
          <p:cNvSpPr/>
          <p:nvPr/>
        </p:nvSpPr>
        <p:spPr>
          <a:xfrm>
            <a:off x="7194867" y="6948616"/>
            <a:ext cx="4801039" cy="1"/>
          </a:xfrm>
          <a:prstGeom prst="line">
            <a:avLst/>
          </a:prstGeom>
          <a:ln w="25400">
            <a:solidFill>
              <a:srgbClr val="5A5F5E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321" name="Shape 321"/>
          <p:cNvSpPr/>
          <p:nvPr/>
        </p:nvSpPr>
        <p:spPr>
          <a:xfrm>
            <a:off x="6712229" y="6640827"/>
            <a:ext cx="545977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/>
            </a:pPr>
            <a:r>
              <a:rPr i="1"/>
              <a:t>T</a:t>
            </a:r>
            <a:r>
              <a:rPr baseline="-5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Timeout accuracy</a:t>
            </a:r>
          </a:p>
          <a:p>
            <a:pPr/>
            <a:r>
              <a:t>(5/5)</a:t>
            </a:r>
          </a:p>
        </p:txBody>
      </p:sp>
      <p:sp>
        <p:nvSpPr>
          <p:cNvPr id="324" name="Shape 324"/>
          <p:cNvSpPr/>
          <p:nvPr>
            <p:ph type="body" sz="half" idx="1"/>
          </p:nvPr>
        </p:nvSpPr>
        <p:spPr>
          <a:xfrm>
            <a:off x="355600" y="2730500"/>
            <a:ext cx="5987765" cy="6299200"/>
          </a:xfrm>
          <a:prstGeom prst="rect">
            <a:avLst/>
          </a:prstGeom>
        </p:spPr>
        <p:txBody>
          <a:bodyPr/>
          <a:lstStyle/>
          <a:p>
            <a:pPr marL="0" indent="0" defTabSz="280415">
              <a:spcBef>
                <a:spcPts val="2200"/>
              </a:spcBef>
              <a:buSzTx/>
              <a:buNone/>
              <a:defRPr b="1" i="1" sz="2208"/>
            </a:pPr>
            <a:r>
              <a:t>Idle-timout-derived-by-hard-timeout</a:t>
            </a:r>
          </a:p>
          <a:p>
            <a:pPr marL="0" indent="0" defTabSz="280415">
              <a:spcBef>
                <a:spcPts val="2200"/>
              </a:spcBef>
              <a:buSzTx/>
              <a:buNone/>
              <a:defRPr sz="2208"/>
            </a:pPr>
            <a:r>
              <a:t>Input: </a:t>
            </a:r>
            <a:r>
              <a:rPr b="1" i="1"/>
              <a:t>tfc</a:t>
            </a:r>
            <a:r>
              <a:rPr b="1" baseline="-5999" i="1"/>
              <a:t>y</a:t>
            </a:r>
            <a:r>
              <a:rPr b="1" i="1"/>
              <a:t>, F</a:t>
            </a:r>
          </a:p>
          <a:p>
            <a:pPr marL="0" indent="0" defTabSz="280415">
              <a:spcBef>
                <a:spcPts val="2200"/>
              </a:spcBef>
              <a:buSzTx/>
              <a:buNone/>
              <a:defRPr sz="2208"/>
            </a:pPr>
            <a:r>
              <a:t>Output: </a:t>
            </a:r>
            <a:r>
              <a:rPr b="1" i="1"/>
              <a:t>Acc</a:t>
            </a:r>
            <a:r>
              <a:rPr b="1" baseline="-5999" i="1"/>
              <a:t>timeout</a:t>
            </a:r>
          </a:p>
          <a:p>
            <a:pPr marL="0" indent="0" defTabSz="280415">
              <a:spcBef>
                <a:spcPts val="2200"/>
              </a:spcBef>
              <a:buSzTx/>
              <a:buNone/>
              <a:defRPr sz="2208"/>
            </a:pPr>
            <a:r>
              <a:rPr b="1" i="1"/>
              <a:t>T</a:t>
            </a:r>
            <a:r>
              <a:rPr b="1" baseline="-5999" i="1"/>
              <a:t>idle-timeout</a:t>
            </a:r>
            <a:r>
              <a:t> = </a:t>
            </a:r>
            <a:r>
              <a:rPr b="1" i="1"/>
              <a:t>T</a:t>
            </a:r>
            <a:r>
              <a:rPr b="1" baseline="-5999" i="1"/>
              <a:t>hard-timeout</a:t>
            </a:r>
          </a:p>
          <a:p>
            <a:pPr marL="0" indent="0" defTabSz="280415">
              <a:spcBef>
                <a:spcPts val="2200"/>
              </a:spcBef>
              <a:buSzTx/>
              <a:buNone/>
              <a:defRPr sz="2208"/>
            </a:pPr>
            <a:r>
              <a:rPr b="1" i="1"/>
              <a:t>α</a:t>
            </a:r>
            <a:r>
              <a:t> = time of </a:t>
            </a:r>
            <a:r>
              <a:rPr b="1" i="1"/>
              <a:t>pkt</a:t>
            </a:r>
            <a:r>
              <a:rPr b="1" baseline="-5999" i="1"/>
              <a:t>z</a:t>
            </a:r>
            <a:r>
              <a:t> arrival, </a:t>
            </a:r>
            <a:r>
              <a:rPr b="1" i="1"/>
              <a:t>β</a:t>
            </a:r>
            <a:r>
              <a:t> = time of </a:t>
            </a:r>
            <a:r>
              <a:rPr b="1" i="1"/>
              <a:t>pkt</a:t>
            </a:r>
            <a:r>
              <a:rPr b="1" baseline="-5999" i="1"/>
              <a:t>z</a:t>
            </a:r>
            <a:r>
              <a:rPr b="1" i="1"/>
              <a:t>'</a:t>
            </a:r>
            <a:r>
              <a:t> arrival</a:t>
            </a:r>
          </a:p>
          <a:p>
            <a:pPr marL="0" indent="0" defTabSz="280415">
              <a:spcBef>
                <a:spcPts val="2200"/>
              </a:spcBef>
              <a:buSzTx/>
              <a:buNone/>
              <a:defRPr sz="2208"/>
            </a:pPr>
            <a:r>
              <a:rPr b="1" i="1"/>
              <a:t>T</a:t>
            </a:r>
            <a:r>
              <a:rPr b="1" baseline="-5999" i="1"/>
              <a:t>idle-forward</a:t>
            </a:r>
            <a:r>
              <a:t> = </a:t>
            </a:r>
            <a:r>
              <a:rPr b="1" i="1"/>
              <a:t>α</a:t>
            </a:r>
            <a:r>
              <a:rPr b="1" baseline="-5999" i="1"/>
              <a:t>n</a:t>
            </a:r>
            <a:r>
              <a:rPr b="1" i="1"/>
              <a:t> - α</a:t>
            </a:r>
            <a:r>
              <a:rPr b="1" baseline="-5999" i="1"/>
              <a:t>1</a:t>
            </a:r>
          </a:p>
          <a:p>
            <a:pPr marL="0" indent="0" defTabSz="280415">
              <a:spcBef>
                <a:spcPts val="2200"/>
              </a:spcBef>
              <a:buSzTx/>
              <a:buNone/>
              <a:defRPr sz="2208"/>
            </a:pPr>
            <a:r>
              <a:rPr b="1" i="1"/>
              <a:t>T</a:t>
            </a:r>
            <a:r>
              <a:rPr b="1" baseline="-5999" i="1"/>
              <a:t>hard-forward</a:t>
            </a:r>
            <a:r>
              <a:t> = </a:t>
            </a:r>
            <a:r>
              <a:rPr b="1" i="1"/>
              <a:t>β</a:t>
            </a:r>
            <a:r>
              <a:rPr b="1" baseline="-5999" i="1"/>
              <a:t>z</a:t>
            </a:r>
            <a:r>
              <a:rPr b="1" i="1"/>
              <a:t> - β</a:t>
            </a:r>
            <a:r>
              <a:rPr b="1" baseline="-5999" i="1"/>
              <a:t>n+1</a:t>
            </a:r>
          </a:p>
          <a:p>
            <a:pPr marL="390143" indent="-390143" defTabSz="280415">
              <a:spcBef>
                <a:spcPts val="2200"/>
              </a:spcBef>
              <a:buSzPct val="100000"/>
              <a:buAutoNum type="alphaLcParenBoth" startAt="1"/>
              <a:defRPr sz="2208"/>
            </a:pPr>
            <a:r>
              <a:rPr b="1" i="1"/>
              <a:t>T</a:t>
            </a:r>
            <a:r>
              <a:rPr b="1" baseline="-5999" i="1"/>
              <a:t>idle-expired</a:t>
            </a:r>
            <a:r>
              <a:t> ≦ </a:t>
            </a:r>
            <a:r>
              <a:rPr b="1" i="1"/>
              <a:t>T</a:t>
            </a:r>
            <a:r>
              <a:rPr b="1" baseline="-5999" i="1"/>
              <a:t>hard-expired</a:t>
            </a:r>
          </a:p>
          <a:p>
            <a:pPr lvl="1" marL="0" indent="109727" defTabSz="280415">
              <a:spcBef>
                <a:spcPts val="2200"/>
              </a:spcBef>
              <a:buSzTx/>
              <a:buNone/>
              <a:defRPr sz="2208"/>
            </a:pPr>
            <a:r>
              <a:rPr b="1" i="1"/>
              <a:t>Acc</a:t>
            </a:r>
            <a:r>
              <a:rPr b="1" baseline="-5999" i="1"/>
              <a:t>hard-timeout</a:t>
            </a:r>
            <a:r>
              <a:rPr b="1" i="1"/>
              <a:t> =</a:t>
            </a:r>
            <a:r>
              <a:t> </a:t>
            </a:r>
            <a:r>
              <a:rPr b="1" i="1"/>
              <a:t>T</a:t>
            </a:r>
            <a:r>
              <a:rPr b="1" baseline="-5999" i="1"/>
              <a:t>hard-forward</a:t>
            </a:r>
            <a:r>
              <a:rPr b="1" i="1"/>
              <a:t> - T</a:t>
            </a:r>
            <a:r>
              <a:rPr b="1" baseline="-5999" i="1"/>
              <a:t>hard-timeout</a:t>
            </a:r>
            <a:br/>
            <a:r>
              <a:rPr b="1" i="1"/>
              <a:t>Acc</a:t>
            </a:r>
            <a:r>
              <a:rPr b="1" baseline="-5999" i="1"/>
              <a:t>idle-timeout</a:t>
            </a:r>
            <a:r>
              <a:rPr b="1" i="1"/>
              <a:t> = </a:t>
            </a:r>
            <a:r>
              <a:rPr b="1" i="1"/>
              <a:t>T</a:t>
            </a:r>
            <a:r>
              <a:rPr b="1" baseline="-5999" i="1"/>
              <a:t>idle-duration</a:t>
            </a:r>
            <a:r>
              <a:t> - </a:t>
            </a:r>
            <a:r>
              <a:rPr b="1" i="1"/>
              <a:t>T</a:t>
            </a:r>
            <a:r>
              <a:rPr b="1" baseline="-5999" i="1"/>
              <a:t>idle-forward</a:t>
            </a:r>
            <a:r>
              <a:rPr b="1" i="1"/>
              <a:t> - T</a:t>
            </a:r>
            <a:r>
              <a:rPr b="1" baseline="-5999" i="1"/>
              <a:t>idle-timeout</a:t>
            </a:r>
            <a:endParaRPr b="1" baseline="-5999" i="1"/>
          </a:p>
        </p:txBody>
      </p:sp>
      <p:sp>
        <p:nvSpPr>
          <p:cNvPr id="325" name="Shape 325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6" name="Shape 326"/>
          <p:cNvSpPr/>
          <p:nvPr/>
        </p:nvSpPr>
        <p:spPr>
          <a:xfrm>
            <a:off x="7976358" y="8869067"/>
            <a:ext cx="3224861" cy="4551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spcBef>
                <a:spcPts val="4600"/>
              </a:spcBef>
              <a:defRPr sz="2000"/>
            </a:pPr>
            <a:r>
              <a:t>(a) </a:t>
            </a:r>
            <a:r>
              <a:rPr b="1" i="1"/>
              <a:t>T</a:t>
            </a:r>
            <a:r>
              <a:rPr b="1" baseline="-5999" i="1"/>
              <a:t>idle-expired</a:t>
            </a:r>
            <a:r>
              <a:t> ≦ </a:t>
            </a:r>
            <a:r>
              <a:rPr b="1" i="1"/>
              <a:t>T</a:t>
            </a:r>
            <a:r>
              <a:rPr b="1" baseline="-5999" i="1"/>
              <a:t>hard-expired</a:t>
            </a:r>
          </a:p>
        </p:txBody>
      </p:sp>
      <p:pic>
        <p:nvPicPr>
          <p:cNvPr id="327" name="Masked entry - timeout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03400" y="2537748"/>
            <a:ext cx="7370776" cy="66847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Approach - Timeout accuracy</a:t>
            </a:r>
          </a:p>
          <a:p>
            <a:pPr/>
            <a:r>
              <a:t>(5/5)</a:t>
            </a:r>
          </a:p>
        </p:txBody>
      </p:sp>
      <p:sp>
        <p:nvSpPr>
          <p:cNvPr id="330" name="Shape 330"/>
          <p:cNvSpPr/>
          <p:nvPr>
            <p:ph type="body" sz="half" idx="1"/>
          </p:nvPr>
        </p:nvSpPr>
        <p:spPr>
          <a:xfrm>
            <a:off x="355600" y="2730500"/>
            <a:ext cx="5987765" cy="6299200"/>
          </a:xfrm>
          <a:prstGeom prst="rect">
            <a:avLst/>
          </a:prstGeom>
        </p:spPr>
        <p:txBody>
          <a:bodyPr/>
          <a:lstStyle/>
          <a:p>
            <a:pPr marL="0" indent="0" defTabSz="268731">
              <a:spcBef>
                <a:spcPts val="2100"/>
              </a:spcBef>
              <a:buSzTx/>
              <a:buNone/>
              <a:defRPr b="1" i="1" sz="2116"/>
            </a:pPr>
            <a:r>
              <a:t>Idle-timout-derived-by-hard-timeout</a:t>
            </a:r>
          </a:p>
          <a:p>
            <a:pPr marL="0" indent="0" defTabSz="268731">
              <a:spcBef>
                <a:spcPts val="2100"/>
              </a:spcBef>
              <a:buSzTx/>
              <a:buNone/>
              <a:defRPr b="1" i="1" sz="2116"/>
            </a:pPr>
          </a:p>
          <a:p>
            <a:pPr marL="373888" indent="-373888" defTabSz="268731">
              <a:spcBef>
                <a:spcPts val="2100"/>
              </a:spcBef>
              <a:buSzPct val="100000"/>
              <a:buAutoNum type="alphaLcParenBoth" startAt="2"/>
              <a:defRPr sz="2116"/>
            </a:pPr>
            <a:r>
              <a:rPr b="1" i="1"/>
              <a:t>T</a:t>
            </a:r>
            <a:r>
              <a:rPr b="1" baseline="-5999" i="1"/>
              <a:t>idle-expired</a:t>
            </a:r>
            <a:r>
              <a:t> &gt; </a:t>
            </a:r>
            <a:r>
              <a:rPr b="1" i="1"/>
              <a:t>T</a:t>
            </a:r>
            <a:r>
              <a:rPr baseline="-5999"/>
              <a:t>hard</a:t>
            </a:r>
            <a:r>
              <a:rPr b="1" baseline="-5999" i="1"/>
              <a:t>-expired</a:t>
            </a:r>
            <a:endParaRPr b="1" i="1"/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  <a:r>
              <a:t>Increase </a:t>
            </a:r>
            <a:r>
              <a:rPr b="1" i="1"/>
              <a:t>T</a:t>
            </a:r>
            <a:r>
              <a:rPr b="1" baseline="-5999" i="1"/>
              <a:t>hard-timeout</a:t>
            </a:r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  <a:r>
              <a:t>R</a:t>
            </a:r>
            <a:r>
              <a:t>eset hard-timeout flow entry</a:t>
            </a:r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</a:p>
          <a:p>
            <a:pPr lvl="1" marL="0" indent="105155" defTabSz="268731">
              <a:spcBef>
                <a:spcPts val="2100"/>
              </a:spcBef>
              <a:buSzTx/>
              <a:buNone/>
              <a:defRPr sz="2116"/>
            </a:pPr>
          </a:p>
        </p:txBody>
      </p:sp>
      <p:sp>
        <p:nvSpPr>
          <p:cNvPr id="331" name="Shape 331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2" name="Shape 332"/>
          <p:cNvSpPr/>
          <p:nvPr/>
        </p:nvSpPr>
        <p:spPr>
          <a:xfrm>
            <a:off x="8112460" y="8906436"/>
            <a:ext cx="2785146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600"/>
              </a:spcBef>
              <a:defRPr sz="2000"/>
            </a:pPr>
            <a:r>
              <a:t>(b) </a:t>
            </a:r>
            <a:r>
              <a:rPr b="1" i="1"/>
              <a:t>T</a:t>
            </a:r>
            <a:r>
              <a:rPr b="1" baseline="-5999" i="1"/>
              <a:t>idle-expired</a:t>
            </a:r>
            <a:r>
              <a:t> &gt; </a:t>
            </a:r>
            <a:r>
              <a:rPr b="1" i="1"/>
              <a:t>T</a:t>
            </a:r>
            <a:r>
              <a:rPr b="1" baseline="-5999" i="1"/>
              <a:t>hard-expired</a:t>
            </a:r>
          </a:p>
        </p:txBody>
      </p:sp>
      <p:pic>
        <p:nvPicPr>
          <p:cNvPr id="333" name="Masked entry part 2 - timeout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27271" y="2509116"/>
            <a:ext cx="6155524" cy="67419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Implementation</a:t>
            </a:r>
          </a:p>
        </p:txBody>
      </p:sp>
      <p:sp>
        <p:nvSpPr>
          <p:cNvPr id="336" name="Shape 3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96798" indent="-296798" defTabSz="332993">
              <a:spcBef>
                <a:spcPts val="2600"/>
              </a:spcBef>
              <a:defRPr sz="2622"/>
            </a:pPr>
            <a:r>
              <a:t>Tools</a:t>
            </a:r>
          </a:p>
          <a:p>
            <a:pPr lvl="1" marL="593597" indent="-296798" defTabSz="332993">
              <a:spcBef>
                <a:spcPts val="2600"/>
              </a:spcBef>
              <a:defRPr sz="2622"/>
            </a:pPr>
            <a:r>
              <a:t>OF controller: Ryu v3.2.1</a:t>
            </a:r>
          </a:p>
          <a:p>
            <a:pPr lvl="1" marL="593597" indent="-296798" defTabSz="332993">
              <a:spcBef>
                <a:spcPts val="2600"/>
              </a:spcBef>
              <a:defRPr sz="2622"/>
            </a:pPr>
            <a:r>
              <a:t>Traffic generator: Ostinato v0.7</a:t>
            </a:r>
          </a:p>
          <a:p>
            <a:pPr lvl="1" marL="593597" indent="-296798" defTabSz="332993">
              <a:spcBef>
                <a:spcPts val="2600"/>
              </a:spcBef>
              <a:defRPr sz="2622"/>
            </a:pPr>
            <a:r>
              <a:t>Software switch: Open vSwitch v2.3.2</a:t>
            </a:r>
          </a:p>
          <a:p>
            <a:pPr marL="296798" indent="-296798" defTabSz="332993">
              <a:spcBef>
                <a:spcPts val="2600"/>
              </a:spcBef>
              <a:defRPr sz="2622"/>
            </a:pPr>
          </a:p>
          <a:p>
            <a:pPr marL="296798" indent="-296798" defTabSz="332993">
              <a:spcBef>
                <a:spcPts val="2600"/>
              </a:spcBef>
              <a:defRPr sz="2622"/>
            </a:pPr>
            <a:r>
              <a:t>OFBench architecture</a:t>
            </a:r>
          </a:p>
          <a:p>
            <a:pPr lvl="1" marL="593597" indent="-296798" defTabSz="332993">
              <a:spcBef>
                <a:spcPts val="2600"/>
              </a:spcBef>
              <a:defRPr sz="2622"/>
            </a:pPr>
            <a:r>
              <a:t>test cases</a:t>
            </a:r>
          </a:p>
          <a:p>
            <a:pPr lvl="1" marL="593597" indent="-296798" defTabSz="332993">
              <a:spcBef>
                <a:spcPts val="2600"/>
              </a:spcBef>
              <a:defRPr sz="2622"/>
            </a:pPr>
            <a:r>
              <a:t>hosts with agent</a:t>
            </a:r>
          </a:p>
          <a:p>
            <a:pPr lvl="2" marL="890397" indent="-296798" defTabSz="332993">
              <a:spcBef>
                <a:spcPts val="2600"/>
              </a:spcBef>
              <a:defRPr sz="2622"/>
            </a:pPr>
            <a:r>
              <a:t>traffic generator, parsing</a:t>
            </a:r>
          </a:p>
        </p:txBody>
      </p:sp>
      <p:sp>
        <p:nvSpPr>
          <p:cNvPr id="337" name="Shape 337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338" name="Table 338"/>
          <p:cNvGraphicFramePr/>
          <p:nvPr/>
        </p:nvGraphicFramePr>
        <p:xfrm>
          <a:off x="6794248" y="2426098"/>
          <a:ext cx="6000439" cy="5290053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446493"/>
                <a:gridCol w="1039885"/>
                <a:gridCol w="1269202"/>
                <a:gridCol w="1053509"/>
                <a:gridCol w="1178646"/>
              </a:tblGrid>
              <a:tr h="7379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Component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core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clock rate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kernel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379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Controller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3.3 GHz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Ubuntu 14.04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3.13.0-24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Host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3.2 GHz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Ubuntu 14.04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3.13.0-24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Switch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3.1 GHz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Ubuntu 14.04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3.13.0-24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pic>
        <p:nvPicPr>
          <p:cNvPr id="339" name="OFBenchArchitectur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48809" y="5552918"/>
            <a:ext cx="7490898" cy="42947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Experiment</a:t>
            </a:r>
          </a:p>
        </p:txBody>
      </p:sp>
      <p:sp>
        <p:nvSpPr>
          <p:cNvPr id="342" name="Shape 342"/>
          <p:cNvSpPr/>
          <p:nvPr>
            <p:ph type="body" idx="1"/>
          </p:nvPr>
        </p:nvSpPr>
        <p:spPr>
          <a:xfrm>
            <a:off x="355600" y="2832100"/>
            <a:ext cx="12293600" cy="6299200"/>
          </a:xfrm>
          <a:prstGeom prst="rect">
            <a:avLst/>
          </a:prstGeom>
        </p:spPr>
        <p:txBody>
          <a:bodyPr/>
          <a:lstStyle/>
          <a:p>
            <a:pPr marL="463422" indent="-463422" defTabSz="519937">
              <a:spcBef>
                <a:spcPts val="4000"/>
              </a:spcBef>
              <a:defRPr sz="4093"/>
            </a:pPr>
            <a:r>
              <a:t>Testbed</a:t>
            </a:r>
          </a:p>
          <a:p>
            <a:pPr marL="463422" indent="-463422" defTabSz="519937">
              <a:spcBef>
                <a:spcPts val="4000"/>
              </a:spcBef>
              <a:defRPr sz="4093"/>
            </a:pPr>
            <a:r>
              <a:t>Configuration</a:t>
            </a:r>
          </a:p>
          <a:p>
            <a:pPr lvl="1" marL="926845" indent="-463422" defTabSz="519937">
              <a:spcBef>
                <a:spcPts val="4000"/>
              </a:spcBef>
              <a:defRPr sz="4093"/>
            </a:pPr>
            <a:r>
              <a:rPr b="1" i="1"/>
              <a:t>pkt</a:t>
            </a:r>
            <a:r>
              <a:t>: frame size, transmission rate</a:t>
            </a:r>
          </a:p>
          <a:p>
            <a:pPr lvl="1" marL="926845" indent="-463422" defTabSz="519937">
              <a:spcBef>
                <a:spcPts val="4000"/>
              </a:spcBef>
              <a:defRPr sz="4093"/>
            </a:pPr>
            <a:r>
              <a:t>switch: hardware, software</a:t>
            </a:r>
          </a:p>
          <a:p>
            <a:pPr marL="463422" indent="-463422" defTabSz="519937">
              <a:spcBef>
                <a:spcPts val="4000"/>
              </a:spcBef>
              <a:defRPr sz="4093"/>
            </a:pPr>
            <a:r>
              <a:t>Issues to study</a:t>
            </a:r>
          </a:p>
          <a:p>
            <a:pPr lvl="1" marL="926845" indent="-463422" defTabSz="519937">
              <a:spcBef>
                <a:spcPts val="4000"/>
              </a:spcBef>
              <a:defRPr sz="4093"/>
            </a:pPr>
            <a:r>
              <a:t>Effect of different configuration</a:t>
            </a:r>
          </a:p>
        </p:txBody>
      </p:sp>
      <p:sp>
        <p:nvSpPr>
          <p:cNvPr id="343" name="Shape 343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body" sz="half" idx="1"/>
          </p:nvPr>
        </p:nvSpPr>
        <p:spPr>
          <a:xfrm>
            <a:off x="355600" y="2730500"/>
            <a:ext cx="7026486" cy="589978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600"/>
            </a:pPr>
            <a:r>
              <a:t>Open Network Foundation (ONF) [1]</a:t>
            </a:r>
          </a:p>
          <a:p>
            <a:pPr>
              <a:defRPr sz="3600"/>
            </a:pPr>
            <a:r>
              <a:t>OpenFlow[2] switch</a:t>
            </a:r>
          </a:p>
          <a:p>
            <a:pPr lvl="1">
              <a:defRPr sz="3600"/>
            </a:pPr>
            <a:r>
              <a:t>Conformance: OFTest[3], </a:t>
            </a:r>
            <a:br/>
            <a:r>
              <a:t>Ryu certification[4]</a:t>
            </a:r>
          </a:p>
          <a:p>
            <a:pPr lvl="1">
              <a:defRPr sz="3600"/>
            </a:pPr>
            <a:r>
              <a:t>Performance</a:t>
            </a:r>
          </a:p>
        </p:txBody>
      </p:sp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136" name="Shape 136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40" name="Group 140"/>
          <p:cNvGrpSpPr/>
          <p:nvPr/>
        </p:nvGrpSpPr>
        <p:grpSpPr>
          <a:xfrm>
            <a:off x="8124545" y="4571358"/>
            <a:ext cx="4572304" cy="2108621"/>
            <a:chOff x="0" y="0"/>
            <a:chExt cx="4572303" cy="2108620"/>
          </a:xfrm>
        </p:grpSpPr>
        <p:sp>
          <p:nvSpPr>
            <p:cNvPr id="137" name="Shape 137"/>
            <p:cNvSpPr/>
            <p:nvPr/>
          </p:nvSpPr>
          <p:spPr>
            <a:xfrm>
              <a:off x="0" y="0"/>
              <a:ext cx="4572304" cy="2108621"/>
            </a:xfrm>
            <a:prstGeom prst="rect">
              <a:avLst/>
            </a:prstGeom>
            <a:noFill/>
            <a:ln w="25400" cap="flat">
              <a:solidFill>
                <a:srgbClr val="80878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algn="l"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switch</a:t>
              </a:r>
            </a:p>
          </p:txBody>
        </p:sp>
        <p:sp>
          <p:nvSpPr>
            <p:cNvPr id="138" name="Shape 138"/>
            <p:cNvSpPr/>
            <p:nvPr/>
          </p:nvSpPr>
          <p:spPr>
            <a:xfrm>
              <a:off x="1599044" y="115093"/>
              <a:ext cx="2813121" cy="869951"/>
            </a:xfrm>
            <a:prstGeom prst="roundRect">
              <a:avLst>
                <a:gd name="adj" fmla="val 21005"/>
              </a:avLst>
            </a:prstGeom>
            <a:solidFill>
              <a:srgbClr val="AB180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control plane</a:t>
              </a:r>
            </a:p>
          </p:txBody>
        </p:sp>
        <p:sp>
          <p:nvSpPr>
            <p:cNvPr id="139" name="Shape 139"/>
            <p:cNvSpPr/>
            <p:nvPr/>
          </p:nvSpPr>
          <p:spPr>
            <a:xfrm>
              <a:off x="1599044" y="1129295"/>
              <a:ext cx="2813121" cy="869951"/>
            </a:xfrm>
            <a:prstGeom prst="roundRect">
              <a:avLst>
                <a:gd name="adj" fmla="val 21898"/>
              </a:avLst>
            </a:prstGeom>
            <a:solidFill>
              <a:schemeClr val="accent6">
                <a:hueOff val="-193447"/>
                <a:satOff val="3713"/>
                <a:lumOff val="11329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data plane</a:t>
              </a:r>
            </a:p>
          </p:txBody>
        </p:sp>
      </p:grpSp>
      <p:grpSp>
        <p:nvGrpSpPr>
          <p:cNvPr id="143" name="Group 143"/>
          <p:cNvGrpSpPr/>
          <p:nvPr/>
        </p:nvGrpSpPr>
        <p:grpSpPr>
          <a:xfrm>
            <a:off x="7958090" y="2955294"/>
            <a:ext cx="4905213" cy="1265939"/>
            <a:chOff x="0" y="0"/>
            <a:chExt cx="4905211" cy="1265937"/>
          </a:xfrm>
        </p:grpSpPr>
        <p:sp>
          <p:nvSpPr>
            <p:cNvPr id="141" name="Shape 141"/>
            <p:cNvSpPr/>
            <p:nvPr/>
          </p:nvSpPr>
          <p:spPr>
            <a:xfrm>
              <a:off x="0" y="0"/>
              <a:ext cx="4905212" cy="1265938"/>
            </a:xfrm>
            <a:prstGeom prst="rect">
              <a:avLst/>
            </a:prstGeom>
            <a:noFill/>
            <a:ln w="25400" cap="flat">
              <a:solidFill>
                <a:srgbClr val="80878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algn="l"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controller</a:t>
              </a:r>
            </a:p>
          </p:txBody>
        </p:sp>
        <p:sp>
          <p:nvSpPr>
            <p:cNvPr id="142" name="Shape 142"/>
            <p:cNvSpPr/>
            <p:nvPr/>
          </p:nvSpPr>
          <p:spPr>
            <a:xfrm>
              <a:off x="1948668" y="197993"/>
              <a:ext cx="2813121" cy="869951"/>
            </a:xfrm>
            <a:prstGeom prst="roundRect">
              <a:avLst>
                <a:gd name="adj" fmla="val 21005"/>
              </a:avLst>
            </a:prstGeom>
            <a:solidFill>
              <a:srgbClr val="AB180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control plane</a:t>
              </a:r>
            </a:p>
          </p:txBody>
        </p:sp>
      </p:grpSp>
      <p:grpSp>
        <p:nvGrpSpPr>
          <p:cNvPr id="146" name="Group 146"/>
          <p:cNvGrpSpPr/>
          <p:nvPr/>
        </p:nvGrpSpPr>
        <p:grpSpPr>
          <a:xfrm>
            <a:off x="8316538" y="7030103"/>
            <a:ext cx="4546905" cy="1265939"/>
            <a:chOff x="0" y="0"/>
            <a:chExt cx="4546903" cy="1265937"/>
          </a:xfrm>
        </p:grpSpPr>
        <p:sp>
          <p:nvSpPr>
            <p:cNvPr id="144" name="Shape 144"/>
            <p:cNvSpPr/>
            <p:nvPr/>
          </p:nvSpPr>
          <p:spPr>
            <a:xfrm>
              <a:off x="0" y="0"/>
              <a:ext cx="4546904" cy="1265938"/>
            </a:xfrm>
            <a:prstGeom prst="rect">
              <a:avLst/>
            </a:prstGeom>
            <a:noFill/>
            <a:ln w="25400" cap="flat">
              <a:solidFill>
                <a:srgbClr val="80878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algn="l"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switch</a:t>
              </a:r>
            </a:p>
          </p:txBody>
        </p:sp>
        <p:sp>
          <p:nvSpPr>
            <p:cNvPr id="145" name="Shape 145"/>
            <p:cNvSpPr/>
            <p:nvPr/>
          </p:nvSpPr>
          <p:spPr>
            <a:xfrm>
              <a:off x="1573644" y="286613"/>
              <a:ext cx="2813121" cy="869951"/>
            </a:xfrm>
            <a:prstGeom prst="roundRect">
              <a:avLst>
                <a:gd name="adj" fmla="val 21898"/>
              </a:avLst>
            </a:prstGeom>
            <a:solidFill>
              <a:schemeClr val="accent6">
                <a:hueOff val="-193447"/>
                <a:satOff val="3713"/>
                <a:lumOff val="11329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/>
              <a:r>
                <a:t>data plane</a:t>
              </a:r>
            </a:p>
          </p:txBody>
        </p:sp>
      </p:grpSp>
      <p:grpSp>
        <p:nvGrpSpPr>
          <p:cNvPr id="151" name="Group 151"/>
          <p:cNvGrpSpPr/>
          <p:nvPr/>
        </p:nvGrpSpPr>
        <p:grpSpPr>
          <a:xfrm>
            <a:off x="6765146" y="4285020"/>
            <a:ext cx="5732917" cy="2681297"/>
            <a:chOff x="-3271734" y="0"/>
            <a:chExt cx="5732915" cy="2681296"/>
          </a:xfrm>
        </p:grpSpPr>
        <p:sp>
          <p:nvSpPr>
            <p:cNvPr id="147" name="Shape 147"/>
            <p:cNvSpPr/>
            <p:nvPr/>
          </p:nvSpPr>
          <p:spPr>
            <a:xfrm flipH="1">
              <a:off x="1246160" y="0"/>
              <a:ext cx="1" cy="2681296"/>
            </a:xfrm>
            <a:prstGeom prst="line">
              <a:avLst/>
            </a:prstGeom>
            <a:noFill/>
            <a:ln w="63500" cap="flat">
              <a:solidFill>
                <a:srgbClr val="AB1802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</a:p>
          </p:txBody>
        </p:sp>
        <p:sp>
          <p:nvSpPr>
            <p:cNvPr id="148" name="Shape 148"/>
            <p:cNvSpPr/>
            <p:nvPr/>
          </p:nvSpPr>
          <p:spPr>
            <a:xfrm flipV="1">
              <a:off x="2461181" y="56126"/>
              <a:ext cx="1" cy="2569044"/>
            </a:xfrm>
            <a:prstGeom prst="line">
              <a:avLst/>
            </a:prstGeom>
            <a:noFill/>
            <a:ln w="63500" cap="flat">
              <a:solidFill>
                <a:schemeClr val="accent1">
                  <a:satOff val="5412"/>
                  <a:lumOff val="-3074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</a:p>
          </p:txBody>
        </p:sp>
        <p:sp>
          <p:nvSpPr>
            <p:cNvPr id="149" name="Shape 149"/>
            <p:cNvSpPr/>
            <p:nvPr/>
          </p:nvSpPr>
          <p:spPr>
            <a:xfrm>
              <a:off x="-3271735" y="1250253"/>
              <a:ext cx="4545212" cy="1148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solidFill>
                    <a:schemeClr val="accent5"/>
                  </a:solidFill>
                </a:defRPr>
              </a:pPr>
              <a:r>
                <a:t>control plane triggering</a:t>
              </a:r>
            </a:p>
            <a:p>
              <a:pPr>
                <a:defRPr>
                  <a:solidFill>
                    <a:schemeClr val="accent5"/>
                  </a:solidFill>
                </a:defRPr>
              </a:pPr>
              <a:r>
                <a:t>data plane (C2D)</a:t>
              </a:r>
            </a:p>
          </p:txBody>
        </p:sp>
        <p:sp>
          <p:nvSpPr>
            <p:cNvPr id="150" name="Shape 150"/>
            <p:cNvSpPr/>
            <p:nvPr/>
          </p:nvSpPr>
          <p:spPr>
            <a:xfrm>
              <a:off x="-3062111" y="13123"/>
              <a:ext cx="4125963" cy="1148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solidFill>
                    <a:schemeClr val="accent1">
                      <a:satOff val="5412"/>
                      <a:lumOff val="-30746"/>
                    </a:schemeClr>
                  </a:solidFill>
                </a:defRPr>
              </a:pPr>
              <a:r>
                <a:t>data plane triggering </a:t>
              </a:r>
            </a:p>
            <a:p>
              <a:pPr>
                <a:defRPr>
                  <a:solidFill>
                    <a:schemeClr val="accent1">
                      <a:satOff val="5412"/>
                      <a:lumOff val="-30746"/>
                    </a:schemeClr>
                  </a:solidFill>
                </a:defRPr>
              </a:pPr>
              <a:r>
                <a:t>control plane (D2C)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6" dur="500" fill="hold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Class="entr" nodeType="afterEffect" presetSubtype="1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Class="entr" nodeType="afterEffect" presetSubtype="2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3" grpId="2"/>
      <p:bldP build="whole" bldLvl="1" animBg="1" rev="0" advAuto="0" spid="146" grpId="3"/>
      <p:bldP build="whole" bldLvl="1" animBg="1" rev="0" advAuto="0" spid="151" grpId="4"/>
      <p:bldP build="whole" bldLvl="1" animBg="1" rev="0" advAuto="0" spid="140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Switch Specifications</a:t>
            </a:r>
          </a:p>
        </p:txBody>
      </p:sp>
      <p:graphicFrame>
        <p:nvGraphicFramePr>
          <p:cNvPr id="346" name="Table 346"/>
          <p:cNvGraphicFramePr/>
          <p:nvPr/>
        </p:nvGraphicFramePr>
        <p:xfrm>
          <a:off x="355600" y="2730500"/>
          <a:ext cx="12293600" cy="6299200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754414"/>
                <a:gridCol w="1754414"/>
                <a:gridCol w="1058827"/>
                <a:gridCol w="1826113"/>
                <a:gridCol w="1787490"/>
                <a:gridCol w="1435065"/>
                <a:gridCol w="2664575"/>
              </a:tblGrid>
              <a:tr h="125730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Switch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CPU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core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clock rate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Memory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buffer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OS version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25730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Pica8 P-3290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MPC8541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 GHz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512 MB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4 MB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v2.6.1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25730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Pica8 P-3297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P2020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1.33 GHz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 GB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4 MB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v2.6.1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25730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Edge-corE AS4610-30T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ARM Cortex A9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 GHz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 GB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v2.6.4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25730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Centec V350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e500v2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533 MHz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 GB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v3.1(11), 1.alpha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347" name="Shape 347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Traffic generator</a:t>
            </a:r>
          </a:p>
        </p:txBody>
      </p:sp>
      <p:pic>
        <p:nvPicPr>
          <p:cNvPr id="35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3558" y="3169754"/>
            <a:ext cx="11717684" cy="5849253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Shape 351"/>
          <p:cNvSpPr/>
          <p:nvPr>
            <p:ph type="sldNum" sz="quarter" idx="4294967295"/>
          </p:nvPr>
        </p:nvSpPr>
        <p:spPr>
          <a:xfrm>
            <a:off x="6356356" y="9271000"/>
            <a:ext cx="27938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Action time</a:t>
            </a:r>
          </a:p>
        </p:txBody>
      </p:sp>
      <p:sp>
        <p:nvSpPr>
          <p:cNvPr id="354" name="Shape 354"/>
          <p:cNvSpPr/>
          <p:nvPr>
            <p:ph type="sldNum" sz="quarter" idx="4294967295"/>
          </p:nvPr>
        </p:nvSpPr>
        <p:spPr>
          <a:xfrm>
            <a:off x="6356356" y="9271000"/>
            <a:ext cx="27938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5" name="ActionTimeResul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655" y="2533250"/>
            <a:ext cx="8443391" cy="5075017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Shape 356"/>
          <p:cNvSpPr/>
          <p:nvPr/>
        </p:nvSpPr>
        <p:spPr>
          <a:xfrm>
            <a:off x="332527" y="7974363"/>
            <a:ext cx="2295377" cy="675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packet-per-sec: 1000</a:t>
            </a:r>
          </a:p>
          <a:p>
            <a:pPr algn="l">
              <a:defRPr sz="2000"/>
            </a:pPr>
            <a:r>
              <a:t>duration: 10s</a:t>
            </a:r>
          </a:p>
        </p:txBody>
      </p:sp>
      <p:sp>
        <p:nvSpPr>
          <p:cNvPr id="357" name="Shape 357"/>
          <p:cNvSpPr/>
          <p:nvPr/>
        </p:nvSpPr>
        <p:spPr>
          <a:xfrm>
            <a:off x="9965987" y="4321620"/>
            <a:ext cx="755124" cy="449248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eth</a:t>
            </a:r>
          </a:p>
        </p:txBody>
      </p:sp>
      <p:sp>
        <p:nvSpPr>
          <p:cNvPr id="358" name="Shape 358"/>
          <p:cNvSpPr/>
          <p:nvPr/>
        </p:nvSpPr>
        <p:spPr>
          <a:xfrm>
            <a:off x="10964585" y="4321620"/>
            <a:ext cx="755124" cy="449248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359" name="Shape 359"/>
          <p:cNvSpPr/>
          <p:nvPr/>
        </p:nvSpPr>
        <p:spPr>
          <a:xfrm>
            <a:off x="11963184" y="4321620"/>
            <a:ext cx="755124" cy="449248"/>
          </a:xfrm>
          <a:prstGeom prst="rect">
            <a:avLst/>
          </a:prstGeom>
          <a:solidFill>
            <a:schemeClr val="accent6">
              <a:hueOff val="-193447"/>
              <a:satOff val="3713"/>
              <a:lumOff val="113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output</a:t>
            </a:r>
          </a:p>
        </p:txBody>
      </p:sp>
      <p:sp>
        <p:nvSpPr>
          <p:cNvPr id="360" name="Shape 360"/>
          <p:cNvSpPr/>
          <p:nvPr/>
        </p:nvSpPr>
        <p:spPr>
          <a:xfrm>
            <a:off x="8938454" y="4321620"/>
            <a:ext cx="755124" cy="449248"/>
          </a:xfrm>
          <a:prstGeom prst="rect">
            <a:avLst/>
          </a:prstGeom>
          <a:solidFill>
            <a:srgbClr val="AB180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mirror</a:t>
            </a:r>
          </a:p>
        </p:txBody>
      </p:sp>
      <p:sp>
        <p:nvSpPr>
          <p:cNvPr id="361" name="Shape 361"/>
          <p:cNvSpPr/>
          <p:nvPr/>
        </p:nvSpPr>
        <p:spPr>
          <a:xfrm>
            <a:off x="8938454" y="5655476"/>
            <a:ext cx="755124" cy="449248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eth</a:t>
            </a:r>
          </a:p>
        </p:txBody>
      </p:sp>
      <p:sp>
        <p:nvSpPr>
          <p:cNvPr id="362" name="Shape 362"/>
          <p:cNvSpPr/>
          <p:nvPr/>
        </p:nvSpPr>
        <p:spPr>
          <a:xfrm>
            <a:off x="9937053" y="5655476"/>
            <a:ext cx="755124" cy="449248"/>
          </a:xfrm>
          <a:prstGeom prst="rect">
            <a:avLst/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363" name="Shape 363"/>
          <p:cNvSpPr/>
          <p:nvPr/>
        </p:nvSpPr>
        <p:spPr>
          <a:xfrm>
            <a:off x="11963184" y="5655476"/>
            <a:ext cx="755124" cy="449248"/>
          </a:xfrm>
          <a:prstGeom prst="rect">
            <a:avLst/>
          </a:prstGeom>
          <a:solidFill>
            <a:schemeClr val="accent6">
              <a:hueOff val="-193447"/>
              <a:satOff val="3713"/>
              <a:lumOff val="113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output</a:t>
            </a:r>
          </a:p>
        </p:txBody>
      </p:sp>
      <p:sp>
        <p:nvSpPr>
          <p:cNvPr id="364" name="Shape 364"/>
          <p:cNvSpPr/>
          <p:nvPr/>
        </p:nvSpPr>
        <p:spPr>
          <a:xfrm>
            <a:off x="10964585" y="5655476"/>
            <a:ext cx="755124" cy="449248"/>
          </a:xfrm>
          <a:prstGeom prst="rect">
            <a:avLst/>
          </a:prstGeom>
          <a:solidFill>
            <a:srgbClr val="AB180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mirror</a:t>
            </a:r>
          </a:p>
        </p:txBody>
      </p:sp>
      <p:sp>
        <p:nvSpPr>
          <p:cNvPr id="365" name="Shape 365"/>
          <p:cNvSpPr/>
          <p:nvPr/>
        </p:nvSpPr>
        <p:spPr>
          <a:xfrm>
            <a:off x="8938454" y="3896755"/>
            <a:ext cx="1729210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Expected order:</a:t>
            </a:r>
          </a:p>
        </p:txBody>
      </p:sp>
      <p:sp>
        <p:nvSpPr>
          <p:cNvPr id="366" name="Shape 366"/>
          <p:cNvSpPr/>
          <p:nvPr/>
        </p:nvSpPr>
        <p:spPr>
          <a:xfrm>
            <a:off x="8987505" y="5196263"/>
            <a:ext cx="1631108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Possible order: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Action time</a:t>
            </a:r>
          </a:p>
        </p:txBody>
      </p:sp>
      <p:sp>
        <p:nvSpPr>
          <p:cNvPr id="369" name="Shape 369"/>
          <p:cNvSpPr/>
          <p:nvPr>
            <p:ph type="sldNum" sz="quarter" idx="4294967295"/>
          </p:nvPr>
        </p:nvSpPr>
        <p:spPr>
          <a:xfrm>
            <a:off x="6356356" y="9271000"/>
            <a:ext cx="27938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2368" t="0" r="662" b="0"/>
          <a:stretch>
            <a:fillRect/>
          </a:stretch>
        </p:blipFill>
        <p:spPr>
          <a:xfrm>
            <a:off x="1632148" y="2496247"/>
            <a:ext cx="9740640" cy="5764069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Shape 371"/>
          <p:cNvSpPr/>
          <p:nvPr/>
        </p:nvSpPr>
        <p:spPr>
          <a:xfrm>
            <a:off x="814848" y="8537071"/>
            <a:ext cx="2295377" cy="675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packet-per-sec: 1000</a:t>
            </a:r>
          </a:p>
          <a:p>
            <a:pPr algn="l">
              <a:defRPr sz="2000"/>
            </a:pPr>
            <a:r>
              <a:t>duration: 10s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Action time</a:t>
            </a:r>
          </a:p>
        </p:txBody>
      </p:sp>
      <p:sp>
        <p:nvSpPr>
          <p:cNvPr id="374" name="Shape 374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5" name="Shape 375"/>
          <p:cNvSpPr/>
          <p:nvPr/>
        </p:nvSpPr>
        <p:spPr>
          <a:xfrm>
            <a:off x="238742" y="7232662"/>
            <a:ext cx="6089503" cy="1259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frame size: 1024 bytes</a:t>
            </a:r>
          </a:p>
          <a:p>
            <a:pPr algn="l">
              <a:defRPr sz="2000"/>
            </a:pPr>
            <a:r>
              <a:t>packet-per-sec: 1000</a:t>
            </a:r>
          </a:p>
          <a:p>
            <a:pPr algn="l">
              <a:defRPr sz="2000"/>
            </a:pPr>
            <a:r>
              <a:t>duration: 10s</a:t>
            </a:r>
          </a:p>
          <a:p>
            <a:pPr algn="l">
              <a:defRPr sz="2000"/>
            </a:pPr>
            <a:r>
              <a:t>actions: [ip_src, ip_dst, eth_src, eth_dst, udp_src, udp_dst]</a:t>
            </a:r>
          </a:p>
        </p:txBody>
      </p:sp>
      <p:pic>
        <p:nvPicPr>
          <p:cNvPr id="376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406" y="1974640"/>
            <a:ext cx="9015988" cy="51841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Action time - White box</a:t>
            </a:r>
          </a:p>
        </p:txBody>
      </p:sp>
      <p:sp>
        <p:nvSpPr>
          <p:cNvPr id="379" name="Shape 379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Tool: ftrace</a:t>
            </a:r>
          </a:p>
          <a:p>
            <a:pPr/>
            <a:r>
              <a:t>tracer: function_graph</a:t>
            </a:r>
          </a:p>
          <a:p>
            <a:pPr/>
            <a:r>
              <a:t>function: set_ip_addr</a:t>
            </a:r>
          </a:p>
        </p:txBody>
      </p:sp>
      <p:sp>
        <p:nvSpPr>
          <p:cNvPr id="380" name="Shape 380"/>
          <p:cNvSpPr/>
          <p:nvPr/>
        </p:nvSpPr>
        <p:spPr>
          <a:xfrm>
            <a:off x="6449487" y="5015686"/>
            <a:ext cx="2505721" cy="1259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frame size: 1024 bytes</a:t>
            </a:r>
          </a:p>
          <a:p>
            <a:pPr algn="l">
              <a:defRPr sz="2000"/>
            </a:pPr>
            <a:r>
              <a:t>packet-per-sec: 1000</a:t>
            </a:r>
          </a:p>
          <a:p>
            <a:pPr algn="l">
              <a:defRPr sz="2000"/>
            </a:pPr>
            <a:r>
              <a:t>duration: 10s</a:t>
            </a:r>
          </a:p>
          <a:p>
            <a:pPr algn="l">
              <a:defRPr sz="2000"/>
            </a:pPr>
            <a:r>
              <a:t>actions: [ip_src, ip_dst]</a:t>
            </a:r>
          </a:p>
        </p:txBody>
      </p:sp>
      <p:graphicFrame>
        <p:nvGraphicFramePr>
          <p:cNvPr id="381" name="Table 381"/>
          <p:cNvGraphicFramePr/>
          <p:nvPr/>
        </p:nvGraphicFramePr>
        <p:xfrm>
          <a:off x="6445250" y="3741984"/>
          <a:ext cx="6146800" cy="62992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044700"/>
                <a:gridCol w="2044700"/>
                <a:gridCol w="2044700"/>
              </a:tblGrid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End-to-end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ours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white box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315 us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2~3 us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0.6~0.8us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382" name="Shape 38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 - Buffer size</a:t>
            </a:r>
          </a:p>
        </p:txBody>
      </p:sp>
      <p:graphicFrame>
        <p:nvGraphicFramePr>
          <p:cNvPr id="385" name="Table 385"/>
          <p:cNvGraphicFramePr/>
          <p:nvPr/>
        </p:nvGraphicFramePr>
        <p:xfrm>
          <a:off x="347306" y="3879731"/>
          <a:ext cx="3464383" cy="231688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782280"/>
                <a:gridCol w="678350"/>
                <a:gridCol w="963081"/>
                <a:gridCol w="979542"/>
                <a:gridCol w="896783"/>
                <a:gridCol w="1089876"/>
              </a:tblGrid>
              <a:tr h="622300">
                <a:tc gridSpan="6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535353"/>
                          </a:solidFill>
                          <a:latin typeface="+mn-lt"/>
                          <a:ea typeface="+mn-ea"/>
                          <a:cs typeface="+mn-cs"/>
                          <a:sym typeface="Gill Sans Light"/>
                        </a:rPr>
                        <a:t>Buffer size (byte)</a:t>
                      </a:r>
                    </a:p>
                  </a:txBody>
                  <a:tcPr marL="50800" marR="50800" marT="50800" marB="50800" anchor="ctr" anchorCtr="0" horzOverflow="overflow">
                    <a:lnL/>
                    <a:lnR/>
                    <a:lnT/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7379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frame size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ovs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pica8 P-3290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pica8 P-3297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Edge-core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Centec V350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64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16384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8256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16192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32768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342464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128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256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512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1024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N/A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386" name="Shape 386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7" name="Shape 387"/>
          <p:cNvSpPr/>
          <p:nvPr/>
        </p:nvSpPr>
        <p:spPr>
          <a:xfrm>
            <a:off x="508922" y="7707657"/>
            <a:ext cx="1757859" cy="675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TX rate: 1Gbps</a:t>
            </a:r>
          </a:p>
          <a:p>
            <a:pPr algn="l">
              <a:defRPr sz="2000"/>
            </a:pPr>
            <a:r>
              <a:t>duration: 5~10s</a:t>
            </a:r>
          </a:p>
        </p:txBody>
      </p:sp>
      <p:sp>
        <p:nvSpPr>
          <p:cNvPr id="388" name="Shape 388"/>
          <p:cNvSpPr/>
          <p:nvPr/>
        </p:nvSpPr>
        <p:spPr>
          <a:xfrm>
            <a:off x="545611" y="8735307"/>
            <a:ext cx="4017442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pPr/>
            <a:r>
              <a:t>CVE-2016-2074 [15], buffer overflow</a:t>
            </a:r>
          </a:p>
        </p:txBody>
      </p:sp>
      <p:pic>
        <p:nvPicPr>
          <p:cNvPr id="389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67033" y="3883977"/>
            <a:ext cx="5892801" cy="3454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Busy ratio</a:t>
            </a:r>
          </a:p>
        </p:txBody>
      </p:sp>
      <p:sp>
        <p:nvSpPr>
          <p:cNvPr id="392" name="Shape 392"/>
          <p:cNvSpPr/>
          <p:nvPr>
            <p:ph type="sldNum" sz="quarter" idx="4294967295"/>
          </p:nvPr>
        </p:nvSpPr>
        <p:spPr>
          <a:xfrm>
            <a:off x="6356356" y="9271000"/>
            <a:ext cx="27938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93" name="PipelinePerformanceResul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119" y="2293944"/>
            <a:ext cx="8178562" cy="4915838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Shape 394"/>
          <p:cNvSpPr/>
          <p:nvPr/>
        </p:nvSpPr>
        <p:spPr>
          <a:xfrm>
            <a:off x="2563403" y="7528972"/>
            <a:ext cx="1712095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pPr/>
            <a:r>
              <a:t>duration: 5~10s</a:t>
            </a:r>
          </a:p>
        </p:txBody>
      </p:sp>
      <p:sp>
        <p:nvSpPr>
          <p:cNvPr id="395" name="Shape 395"/>
          <p:cNvSpPr/>
          <p:nvPr/>
        </p:nvSpPr>
        <p:spPr>
          <a:xfrm>
            <a:off x="7581521" y="7267216"/>
            <a:ext cx="3021039" cy="1259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Open vSwitch at 1024Mbps</a:t>
            </a:r>
          </a:p>
          <a:p>
            <a:pPr marL="226391" indent="-226391" algn="l">
              <a:buClr>
                <a:srgbClr val="535353"/>
              </a:buClr>
              <a:buSzPct val="82000"/>
              <a:buChar char="•"/>
              <a:defRPr sz="2000"/>
            </a:pPr>
            <a:r>
              <a:t>Loss</a:t>
            </a:r>
          </a:p>
          <a:p>
            <a:pPr marL="226391" indent="-226391" algn="l">
              <a:buClr>
                <a:srgbClr val="535353"/>
              </a:buClr>
              <a:buSzPct val="82000"/>
              <a:buChar char="•"/>
              <a:defRPr sz="2000"/>
            </a:pPr>
            <a:r>
              <a:t>Out-of-order</a:t>
            </a:r>
          </a:p>
          <a:p>
            <a:pPr marL="226391" indent="-226391" algn="l">
              <a:buClr>
                <a:srgbClr val="535353"/>
              </a:buClr>
              <a:buSzPct val="82000"/>
              <a:buChar char="•"/>
              <a:defRPr sz="2000"/>
            </a:pPr>
            <a:r>
              <a:t>Mismatch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Pipeline Gain</a:t>
            </a:r>
          </a:p>
        </p:txBody>
      </p:sp>
      <p:sp>
        <p:nvSpPr>
          <p:cNvPr id="398" name="Shape 398"/>
          <p:cNvSpPr/>
          <p:nvPr>
            <p:ph type="sldNum" sz="quarter" idx="4294967295"/>
          </p:nvPr>
        </p:nvSpPr>
        <p:spPr>
          <a:xfrm>
            <a:off x="6356356" y="9271000"/>
            <a:ext cx="279388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9" name="Shape 399"/>
          <p:cNvSpPr/>
          <p:nvPr/>
        </p:nvSpPr>
        <p:spPr>
          <a:xfrm>
            <a:off x="2563403" y="7528972"/>
            <a:ext cx="1712095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pPr/>
            <a:r>
              <a:t>duration: 5~10s</a:t>
            </a:r>
          </a:p>
        </p:txBody>
      </p:sp>
      <p:sp>
        <p:nvSpPr>
          <p:cNvPr id="400" name="Shape 400"/>
          <p:cNvSpPr/>
          <p:nvPr/>
        </p:nvSpPr>
        <p:spPr>
          <a:xfrm>
            <a:off x="7581521" y="7267216"/>
            <a:ext cx="3021039" cy="1259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Open vSwitch at 1024Mbps</a:t>
            </a:r>
          </a:p>
          <a:p>
            <a:pPr marL="226391" indent="-226391" algn="l">
              <a:buClr>
                <a:srgbClr val="535353"/>
              </a:buClr>
              <a:buSzPct val="82000"/>
              <a:buChar char="•"/>
              <a:defRPr sz="2000"/>
            </a:pPr>
            <a:r>
              <a:t>Loss</a:t>
            </a:r>
          </a:p>
          <a:p>
            <a:pPr marL="226391" indent="-226391" algn="l">
              <a:buClr>
                <a:srgbClr val="535353"/>
              </a:buClr>
              <a:buSzPct val="82000"/>
              <a:buChar char="•"/>
              <a:defRPr sz="2000"/>
            </a:pPr>
            <a:r>
              <a:t>Out-of-order</a:t>
            </a:r>
          </a:p>
          <a:p>
            <a:pPr marL="226391" indent="-226391" algn="l">
              <a:buClr>
                <a:srgbClr val="535353"/>
              </a:buClr>
              <a:buSzPct val="82000"/>
              <a:buChar char="•"/>
              <a:defRPr sz="2000"/>
            </a:pPr>
            <a:r>
              <a:t>Mismatch</a:t>
            </a:r>
          </a:p>
        </p:txBody>
      </p:sp>
      <p:pic>
        <p:nvPicPr>
          <p:cNvPr id="40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3106" y="2498886"/>
            <a:ext cx="6962464" cy="45368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- Pipeline Gain</a:t>
            </a:r>
          </a:p>
        </p:txBody>
      </p:sp>
      <p:sp>
        <p:nvSpPr>
          <p:cNvPr id="404" name="Shape 404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05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433" y="3683810"/>
            <a:ext cx="7320966" cy="4392580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Shape 406"/>
          <p:cNvSpPr/>
          <p:nvPr/>
        </p:nvSpPr>
        <p:spPr>
          <a:xfrm>
            <a:off x="3217116" y="2880316"/>
            <a:ext cx="1371601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 ports</a:t>
            </a:r>
          </a:p>
        </p:txBody>
      </p:sp>
      <p:sp>
        <p:nvSpPr>
          <p:cNvPr id="407" name="Shape 407"/>
          <p:cNvSpPr/>
          <p:nvPr/>
        </p:nvSpPr>
        <p:spPr>
          <a:xfrm>
            <a:off x="9533593" y="2880316"/>
            <a:ext cx="1600201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48 ports</a:t>
            </a:r>
          </a:p>
        </p:txBody>
      </p:sp>
      <p:graphicFrame>
        <p:nvGraphicFramePr>
          <p:cNvPr id="408" name="Table 408"/>
          <p:cNvGraphicFramePr/>
          <p:nvPr/>
        </p:nvGraphicFramePr>
        <p:xfrm>
          <a:off x="8002837" y="4255797"/>
          <a:ext cx="12293601" cy="62992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914400"/>
                <a:gridCol w="2425700"/>
                <a:gridCol w="1524000"/>
              </a:tblGrid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loading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packet operation time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Pipeline gain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↑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↑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↑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Background - OpenFlow</a:t>
            </a:r>
          </a:p>
        </p:txBody>
      </p:sp>
      <p:sp>
        <p:nvSpPr>
          <p:cNvPr id="156" name="Shape 156"/>
          <p:cNvSpPr/>
          <p:nvPr>
            <p:ph type="body" sz="half" idx="1"/>
          </p:nvPr>
        </p:nvSpPr>
        <p:spPr>
          <a:xfrm>
            <a:off x="355600" y="2730500"/>
            <a:ext cx="11584555" cy="3918093"/>
          </a:xfrm>
          <a:prstGeom prst="rect">
            <a:avLst/>
          </a:prstGeom>
        </p:spPr>
        <p:txBody>
          <a:bodyPr/>
          <a:lstStyle/>
          <a:p>
            <a:pPr marL="0" indent="0" defTabSz="502412">
              <a:spcBef>
                <a:spcPts val="3900"/>
              </a:spcBef>
              <a:buSzTx/>
              <a:buNone/>
              <a:defRPr sz="3956"/>
            </a:pPr>
            <a:r>
              <a:t>Open Network Foundation (ONF) [1]</a:t>
            </a:r>
          </a:p>
          <a:p>
            <a:pPr marL="447802" indent="-447802" defTabSz="502412">
              <a:spcBef>
                <a:spcPts val="3900"/>
              </a:spcBef>
              <a:defRPr sz="3956"/>
            </a:pPr>
            <a:r>
              <a:t>Standard communications interface.</a:t>
            </a:r>
          </a:p>
          <a:p>
            <a:pPr lvl="1" marL="895604" indent="-447802" defTabSz="502412">
              <a:spcBef>
                <a:spcPts val="3900"/>
              </a:spcBef>
              <a:defRPr sz="3956"/>
            </a:pPr>
            <a:r>
              <a:t>Separate control plane and data plane.</a:t>
            </a:r>
          </a:p>
          <a:p>
            <a:pPr lvl="1" marL="895604" indent="-447802" defTabSz="502412">
              <a:spcBef>
                <a:spcPts val="3900"/>
              </a:spcBef>
              <a:defRPr sz="3956"/>
            </a:pPr>
            <a:r>
              <a:t>Flow entry</a:t>
            </a:r>
          </a:p>
        </p:txBody>
      </p:sp>
      <p:sp>
        <p:nvSpPr>
          <p:cNvPr id="157" name="Shape 157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158" name="Table 158"/>
          <p:cNvGraphicFramePr/>
          <p:nvPr/>
        </p:nvGraphicFramePr>
        <p:xfrm>
          <a:off x="1758272" y="7539325"/>
          <a:ext cx="9500956" cy="853642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3202145"/>
                <a:gridCol w="3189147"/>
                <a:gridCol w="3096961"/>
              </a:tblGrid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Attributes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Matches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Instructions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priority=1, timeout=5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in_port=1,eth_src,ip_src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write_actions=output:2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 - Timeout Accuracy</a:t>
            </a:r>
          </a:p>
        </p:txBody>
      </p:sp>
      <p:graphicFrame>
        <p:nvGraphicFramePr>
          <p:cNvPr id="411" name="Table 411"/>
          <p:cNvGraphicFramePr/>
          <p:nvPr/>
        </p:nvGraphicFramePr>
        <p:xfrm>
          <a:off x="610908" y="3469068"/>
          <a:ext cx="9844214" cy="3934169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638300"/>
                <a:gridCol w="2167178"/>
                <a:gridCol w="2136641"/>
              </a:tblGrid>
              <a:tr h="395609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</a:rPr>
                        <a:t>Switch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000"/>
                      </a:pPr>
                      <a:r>
                        <a:t>Acc</a:t>
                      </a:r>
                      <a:r>
                        <a:rPr baseline="-5999"/>
                        <a:t>idle-timeout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000"/>
                      </a:pPr>
                      <a:r>
                        <a:t>Acc</a:t>
                      </a:r>
                      <a:r>
                        <a:rPr baseline="-5999"/>
                        <a:t>hard-timeout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Open vSwitch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2%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0%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Pica8 P-3290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-16.24%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4.7%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Pica8 P-3297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24.64%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3.3%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379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Edge-corE AS4610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10%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0%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42047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Centec V350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17.64%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r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5A5F5E"/>
                          </a:solidFill>
                        </a:rPr>
                        <a:t>1.66%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412" name="Shape 41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3" name="Shape 413"/>
          <p:cNvSpPr/>
          <p:nvPr/>
        </p:nvSpPr>
        <p:spPr>
          <a:xfrm>
            <a:off x="560803" y="6333361"/>
            <a:ext cx="2358877" cy="1259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hard-timeout: 3~7</a:t>
            </a:r>
          </a:p>
          <a:p>
            <a:pPr algn="l">
              <a:defRPr sz="2000"/>
            </a:pPr>
            <a:r>
              <a:t>idle-timeout: 5</a:t>
            </a:r>
          </a:p>
          <a:p>
            <a:pPr algn="l">
              <a:defRPr sz="2000"/>
            </a:pPr>
            <a:r>
              <a:t>frame size: 64 byte</a:t>
            </a:r>
          </a:p>
          <a:p>
            <a:pPr algn="l">
              <a:defRPr sz="2000"/>
            </a:pPr>
            <a:r>
              <a:t>packet-per-sec: 10000</a:t>
            </a:r>
          </a:p>
        </p:txBody>
      </p:sp>
      <p:sp>
        <p:nvSpPr>
          <p:cNvPr id="414" name="Shape 414"/>
          <p:cNvSpPr/>
          <p:nvPr/>
        </p:nvSpPr>
        <p:spPr>
          <a:xfrm>
            <a:off x="9402553" y="4856345"/>
            <a:ext cx="1421508" cy="393701"/>
          </a:xfrm>
          <a:prstGeom prst="rect">
            <a:avLst/>
          </a:pr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hard-timeout</a:t>
            </a:r>
          </a:p>
        </p:txBody>
      </p:sp>
      <p:sp>
        <p:nvSpPr>
          <p:cNvPr id="415" name="Shape 415"/>
          <p:cNvSpPr/>
          <p:nvPr/>
        </p:nvSpPr>
        <p:spPr>
          <a:xfrm>
            <a:off x="7968929" y="4350398"/>
            <a:ext cx="3429607" cy="393701"/>
          </a:xfrm>
          <a:prstGeom prst="rect">
            <a:avLst/>
          </a:prstGeom>
          <a:solidFill>
            <a:srgbClr val="AB180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idle-timeout</a:t>
            </a:r>
          </a:p>
        </p:txBody>
      </p:sp>
      <p:sp>
        <p:nvSpPr>
          <p:cNvPr id="416" name="Shape 416"/>
          <p:cNvSpPr/>
          <p:nvPr/>
        </p:nvSpPr>
        <p:spPr>
          <a:xfrm flipV="1">
            <a:off x="8087900" y="4761909"/>
            <a:ext cx="1" cy="1358460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17" name="Shape 417"/>
          <p:cNvSpPr/>
          <p:nvPr/>
        </p:nvSpPr>
        <p:spPr>
          <a:xfrm flipV="1">
            <a:off x="9179883" y="4761909"/>
            <a:ext cx="1" cy="1358460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18" name="Shape 418"/>
          <p:cNvSpPr/>
          <p:nvPr/>
        </p:nvSpPr>
        <p:spPr>
          <a:xfrm>
            <a:off x="7997318" y="6120801"/>
            <a:ext cx="3372829" cy="419101"/>
          </a:xfrm>
          <a:prstGeom prst="rect">
            <a:avLst/>
          </a:prstGeom>
          <a:ln w="25400">
            <a:solidFill>
              <a:srgbClr val="80878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packets</a:t>
            </a:r>
          </a:p>
        </p:txBody>
      </p:sp>
      <p:sp>
        <p:nvSpPr>
          <p:cNvPr id="419" name="Shape 419"/>
          <p:cNvSpPr/>
          <p:nvPr/>
        </p:nvSpPr>
        <p:spPr>
          <a:xfrm flipV="1">
            <a:off x="9683732" y="5365295"/>
            <a:ext cx="1" cy="657635"/>
          </a:xfrm>
          <a:prstGeom prst="line">
            <a:avLst/>
          </a:prstGeom>
          <a:ln w="25400">
            <a:solidFill>
              <a:schemeClr val="accent6">
                <a:satOff val="1848"/>
                <a:lumOff val="-1526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20" name="Shape 420"/>
          <p:cNvSpPr/>
          <p:nvPr/>
        </p:nvSpPr>
        <p:spPr>
          <a:xfrm flipV="1">
            <a:off x="10609697" y="5365295"/>
            <a:ext cx="1" cy="657635"/>
          </a:xfrm>
          <a:prstGeom prst="line">
            <a:avLst/>
          </a:prstGeom>
          <a:ln w="25400">
            <a:solidFill>
              <a:schemeClr val="accent6">
                <a:satOff val="1848"/>
                <a:lumOff val="-15262"/>
              </a:schemeClr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21" name="Shape 421"/>
          <p:cNvSpPr/>
          <p:nvPr/>
        </p:nvSpPr>
        <p:spPr>
          <a:xfrm flipV="1">
            <a:off x="10964585" y="4810629"/>
            <a:ext cx="1" cy="126102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22" name="Shape 422"/>
          <p:cNvSpPr/>
          <p:nvPr/>
        </p:nvSpPr>
        <p:spPr>
          <a:xfrm flipV="1">
            <a:off x="11319473" y="4810629"/>
            <a:ext cx="1" cy="126102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23" name="Shape 423"/>
          <p:cNvSpPr/>
          <p:nvPr/>
        </p:nvSpPr>
        <p:spPr>
          <a:xfrm>
            <a:off x="10901450" y="4174188"/>
            <a:ext cx="515650" cy="1"/>
          </a:xfrm>
          <a:prstGeom prst="line">
            <a:avLst/>
          </a:prstGeom>
          <a:ln w="25400">
            <a:solidFill>
              <a:srgbClr val="5A5F5E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424" name="Shape 424"/>
          <p:cNvSpPr/>
          <p:nvPr/>
        </p:nvSpPr>
        <p:spPr>
          <a:xfrm>
            <a:off x="7923120" y="3615067"/>
            <a:ext cx="3521225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Pica8 switches not reset the timer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</a:t>
            </a:r>
          </a:p>
        </p:txBody>
      </p:sp>
      <p:sp>
        <p:nvSpPr>
          <p:cNvPr id="427" name="Shape 42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614680"/>
          <a:lstStyle/>
          <a:p>
            <a:pPr marL="0" indent="0" defTabSz="344677">
              <a:spcBef>
                <a:spcPts val="2700"/>
              </a:spcBef>
              <a:buSzTx/>
              <a:buNone/>
              <a:defRPr sz="2714"/>
            </a:pPr>
            <a:r>
              <a:t>Method evaluation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7 test parameters → 6 insights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The hardware switch have </a:t>
            </a:r>
            <a:r>
              <a:rPr>
                <a:latin typeface="Times"/>
                <a:ea typeface="Times"/>
                <a:cs typeface="Times"/>
                <a:sym typeface="Times"/>
              </a:rPr>
              <a:t>±20</a:t>
            </a:r>
            <a:r>
              <a:t>% deviation for idle timeout.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The Packet-in rate for hardware switch is approximately 20 times higher than software switch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The hardware switches reach 40~60% pipeline gain under handling the 1Gbps traffic.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</a:p>
          <a:p>
            <a:pPr marL="0" indent="0" defTabSz="344677">
              <a:spcBef>
                <a:spcPts val="2700"/>
              </a:spcBef>
              <a:buSzTx/>
              <a:buNone/>
              <a:defRPr sz="2714"/>
            </a:pPr>
            <a:r>
              <a:t>Switch evaluation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Burst traffic and packet modification: Pica8 P-3297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Multi-table handling: Edge-corE AS4610</a:t>
            </a:r>
          </a:p>
          <a:p>
            <a:pPr marL="0" indent="0" defTabSz="344677">
              <a:spcBef>
                <a:spcPts val="2700"/>
              </a:spcBef>
              <a:buSzTx/>
              <a:buNone/>
              <a:defRPr sz="2714"/>
            </a:pPr>
            <a:r>
              <a:t>Issues for switch implementation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Apply-Action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Burst Packet-in → crash</a:t>
            </a:r>
          </a:p>
          <a:p>
            <a:pPr marL="307212" indent="-307212" defTabSz="344677">
              <a:spcBef>
                <a:spcPts val="2700"/>
              </a:spcBef>
              <a:defRPr sz="2714"/>
            </a:pPr>
            <a:r>
              <a:t>idle-timeout timer not reset properly</a:t>
            </a:r>
          </a:p>
        </p:txBody>
      </p:sp>
      <p:sp>
        <p:nvSpPr>
          <p:cNvPr id="428" name="Shape 428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Future Work</a:t>
            </a:r>
          </a:p>
        </p:txBody>
      </p:sp>
      <p:sp>
        <p:nvSpPr>
          <p:cNvPr id="431" name="Shape 43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Loading</a:t>
            </a:r>
          </a:p>
          <a:p>
            <a:pPr/>
            <a:r>
              <a:t>Unconsidered variables: Queuing time</a:t>
            </a:r>
          </a:p>
        </p:txBody>
      </p:sp>
      <p:sp>
        <p:nvSpPr>
          <p:cNvPr id="432" name="Shape 43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Reference</a:t>
            </a:r>
          </a:p>
        </p:txBody>
      </p:sp>
      <p:sp>
        <p:nvSpPr>
          <p:cNvPr id="437" name="Shape 43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Open Network Foundation. https://www.opennetworking.org/about/onf- overview.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“OpenFlow Switch Specification,” vol. 3, pp. 1–164, 2013.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OFTest. http://www.projectfloodlight.org/oftest/.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Ryu certification. https://osrg.github.io/ryu/certification.html.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Spirent, “OpenFlow Performance Testing,” 2015.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C. Rotsos, N. Sarrar, S. Uhlig, R.Sherwood, and A. W. Moore, “OFLOPS:An open framework for OpenFlow switch evaluation,” </a:t>
            </a:r>
            <a:r>
              <a:rPr i="1"/>
              <a:t>Lecture Notes in Computer Science (including subseries Lecture Notes in Artificial Intelligence and Lecture Notes in Bioinformatics)</a:t>
            </a:r>
            <a:r>
              <a:t>, vol. 7192 LNCS, pp. 85–95, 2012.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A. Bianco, R. Birke, L. Giraudo, and M. Palacin, “OpenFlow switching: Data plane per- formance,” </a:t>
            </a:r>
            <a:r>
              <a:rPr i="1"/>
              <a:t>IEEE International Conference on Communications</a:t>
            </a:r>
            <a:r>
              <a:t>, 2010. </a:t>
            </a:r>
          </a:p>
          <a:p>
            <a:pPr marL="422655" indent="-422655" defTabSz="303783">
              <a:lnSpc>
                <a:spcPct val="80000"/>
              </a:lnSpc>
              <a:spcBef>
                <a:spcPts val="2300"/>
              </a:spcBef>
              <a:buSzPct val="100000"/>
              <a:buAutoNum type="arabicPeriod" startAt="1"/>
              <a:defRPr sz="2391"/>
            </a:pPr>
            <a:r>
              <a:t>P. Emmerich, D. Raumer, F. Wohlfart, and G. Carle, “Performance characteristics of virtual switching,” </a:t>
            </a:r>
            <a:r>
              <a:rPr i="1"/>
              <a:t>2014 IEEE 3rd International Conference on Cloud Networking, CloudNet 2014</a:t>
            </a:r>
            <a:r>
              <a:t>, pp. 120–125, 2014.</a:t>
            </a:r>
          </a:p>
        </p:txBody>
      </p:sp>
      <p:sp>
        <p:nvSpPr>
          <p:cNvPr id="438" name="Shape 438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Reference</a:t>
            </a:r>
          </a:p>
        </p:txBody>
      </p:sp>
      <p:sp>
        <p:nvSpPr>
          <p:cNvPr id="441" name="Shape 44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A. Gelberger, N. Yemini, and R. Giladi, “Performance analysis of Software-Defined Networking (SDN),” in </a:t>
            </a:r>
            <a:r>
              <a:rPr i="1"/>
              <a:t>Proceedings - IEEE Computer Society’s Annual International Symposium on Modeling, Analysis, and Simulation of Computer and Telecommunications Systems, MASCOTS</a:t>
            </a:r>
            <a:r>
              <a:t>, pp. 389–393, 2013. </a:t>
            </a:r>
          </a:p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M. Jarschel, S. Oechsner, D. Schlosser, R. Pries, S. Goll, and P. Tran-Gia, “Modeling and performance evaluation of an OpenFlow architecture,” </a:t>
            </a:r>
            <a:r>
              <a:rPr i="1"/>
              <a:t>2011 23rd International Teletraffic Congress (ITC)</a:t>
            </a:r>
            <a:r>
              <a:t>, pp. 1–7, 2011. </a:t>
            </a:r>
          </a:p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C. Rotsos, G. Antichi, M. Bruyere, P. Owezarski, and A. W. Moore, “OFLOPS-Turbo: Testing the next-generation OpenFlow switch,” </a:t>
            </a:r>
            <a:r>
              <a:rPr i="1"/>
              <a:t>IEEE International Conference on Communications</a:t>
            </a:r>
            <a:r>
              <a:t>, pp. 5571–5576, 2015. </a:t>
            </a:r>
          </a:p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R. B. Handfield and K. Mccormack, “What You Need to Know About SDN Flow Tables,” </a:t>
            </a:r>
            <a:r>
              <a:rPr i="1"/>
              <a:t>Supply Chain Management Review</a:t>
            </a:r>
            <a:r>
              <a:t>, no. September, pp. 29–36, 2015. </a:t>
            </a:r>
          </a:p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V. Tanyingyong, M. Hidell, and P. Sjödin, “Improving PC-based OpenFlow switching performance,” </a:t>
            </a:r>
            <a:r>
              <a:rPr i="1"/>
              <a:t>Architectures for Networking and Communications Systems (ANCS), 2010 ACM/IEEE Symposium on</a:t>
            </a:r>
            <a:r>
              <a:t>, pp. 8–9, 2010. </a:t>
            </a:r>
            <a:br/>
          </a:p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D. Y. Huang, K. Yocum, and A. C. Snoeren, “High-fidelity switch models for software- defined network emulation,” </a:t>
            </a:r>
            <a:r>
              <a:rPr i="1"/>
              <a:t>Proceedings of the second ACM SIGCOMM workshop on Hot topics in software defined networking - HotSDN ’13</a:t>
            </a:r>
            <a:r>
              <a:t>, p. 43, 2013. </a:t>
            </a:r>
            <a:br/>
          </a:p>
          <a:p>
            <a:pPr marL="365759" indent="-365759" defTabSz="262889">
              <a:lnSpc>
                <a:spcPct val="80000"/>
              </a:lnSpc>
              <a:spcBef>
                <a:spcPts val="2000"/>
              </a:spcBef>
              <a:buSzPct val="100000"/>
              <a:buAutoNum type="arabicPeriod" startAt="9"/>
              <a:defRPr sz="2070"/>
            </a:pPr>
            <a:r>
              <a:t>CVE-2016-2074: MPLS buffer overflow vulnerabilities in Open vSwitch. http://openvswitch.org/pipermail/announce/2016-March/000082.html. </a:t>
            </a:r>
          </a:p>
        </p:txBody>
      </p:sp>
      <p:sp>
        <p:nvSpPr>
          <p:cNvPr id="442" name="Shape 44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Background - OpenFlow Instructions[2]</a:t>
            </a:r>
          </a:p>
        </p:txBody>
      </p:sp>
      <p:sp>
        <p:nvSpPr>
          <p:cNvPr id="161" name="Shape 16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379729">
              <a:spcBef>
                <a:spcPts val="2900"/>
              </a:spcBef>
              <a:buSzTx/>
              <a:buNone/>
              <a:defRPr sz="2990"/>
            </a:pPr>
            <a:r>
              <a:t>Instructions list order by execution order:</a:t>
            </a:r>
          </a:p>
          <a:p>
            <a:pPr marL="528319" indent="-528319" defTabSz="379729">
              <a:spcBef>
                <a:spcPts val="2900"/>
              </a:spcBef>
              <a:buSzPct val="100000"/>
              <a:buAutoNum type="arabicPeriod" startAt="1"/>
              <a:defRPr sz="2990"/>
            </a:pPr>
            <a:r>
              <a:t>Meter</a:t>
            </a:r>
          </a:p>
          <a:p>
            <a:pPr marL="528319" indent="-528319" defTabSz="379729">
              <a:spcBef>
                <a:spcPts val="2900"/>
              </a:spcBef>
              <a:buSzPct val="100000"/>
              <a:buAutoNum type="arabicPeriod" startAt="1"/>
              <a:defRPr sz="2990"/>
            </a:pPr>
            <a:r>
              <a:t>Apply-Actions</a:t>
            </a:r>
          </a:p>
          <a:p>
            <a:pPr lvl="1" marL="676909" indent="-338454" defTabSz="379729">
              <a:spcBef>
                <a:spcPts val="2900"/>
              </a:spcBef>
              <a:defRPr sz="2990"/>
            </a:pPr>
            <a:r>
              <a:t>Applies the specific action(s) immediately without change the action set</a:t>
            </a:r>
          </a:p>
          <a:p>
            <a:pPr marL="528319" indent="-528319" defTabSz="379729">
              <a:spcBef>
                <a:spcPts val="2900"/>
              </a:spcBef>
              <a:buSzPct val="100000"/>
              <a:buAutoNum type="arabicPeriod" startAt="1"/>
              <a:defRPr sz="2990"/>
            </a:pPr>
            <a:r>
              <a:t>Clear-Actions</a:t>
            </a:r>
          </a:p>
          <a:p>
            <a:pPr marL="528319" indent="-528319" defTabSz="379729">
              <a:spcBef>
                <a:spcPts val="2900"/>
              </a:spcBef>
              <a:buSzPct val="100000"/>
              <a:buAutoNum type="arabicPeriod" startAt="1"/>
              <a:defRPr sz="2990"/>
            </a:pPr>
            <a:r>
              <a:t>Write-Actions</a:t>
            </a:r>
          </a:p>
          <a:p>
            <a:pPr marL="528319" indent="-528319" defTabSz="379729">
              <a:spcBef>
                <a:spcPts val="2900"/>
              </a:spcBef>
              <a:buSzPct val="100000"/>
              <a:buAutoNum type="arabicPeriod" startAt="1"/>
              <a:defRPr sz="2990"/>
            </a:pPr>
            <a:r>
              <a:t>Write-Metadata</a:t>
            </a:r>
          </a:p>
          <a:p>
            <a:pPr marL="528319" indent="-528319" defTabSz="379729">
              <a:spcBef>
                <a:spcPts val="2900"/>
              </a:spcBef>
              <a:buSzPct val="100000"/>
              <a:buAutoNum type="arabicPeriod" startAt="1"/>
              <a:defRPr sz="2990"/>
            </a:pPr>
            <a:r>
              <a:t>Goto-Table</a:t>
            </a:r>
          </a:p>
        </p:txBody>
      </p:sp>
      <p:sp>
        <p:nvSpPr>
          <p:cNvPr id="162" name="Shape 162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3" name="OFWorkfl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2629" y="6518531"/>
            <a:ext cx="9654458" cy="29014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Background - OpenFlow Performance Parameters (1/3)</a:t>
            </a:r>
          </a:p>
        </p:txBody>
      </p:sp>
      <p:sp>
        <p:nvSpPr>
          <p:cNvPr id="166" name="Shape 166"/>
          <p:cNvSpPr/>
          <p:nvPr>
            <p:ph type="body" sz="half" idx="1"/>
          </p:nvPr>
        </p:nvSpPr>
        <p:spPr>
          <a:xfrm>
            <a:off x="355600" y="2730500"/>
            <a:ext cx="6999592" cy="6299200"/>
          </a:xfrm>
          <a:prstGeom prst="rect">
            <a:avLst/>
          </a:prstGeom>
        </p:spPr>
        <p:txBody>
          <a:bodyPr/>
          <a:lstStyle/>
          <a:p>
            <a:pPr marL="453009" indent="-453009" defTabSz="508254">
              <a:spcBef>
                <a:spcPts val="4000"/>
              </a:spcBef>
              <a:buClr>
                <a:srgbClr val="535353"/>
              </a:buClr>
              <a:defRPr sz="4002"/>
            </a:pPr>
            <a:r>
              <a:t>Control plane triggering data plane (C2D)</a:t>
            </a:r>
          </a:p>
          <a:p>
            <a:pPr marL="453009" indent="-453009" defTabSz="508254">
              <a:spcBef>
                <a:spcPts val="4000"/>
              </a:spcBef>
              <a:buClr>
                <a:srgbClr val="535353"/>
              </a:buClr>
              <a:defRPr sz="4002"/>
            </a:pPr>
            <a:r>
              <a:t>Data plane triggering control plane (D2C)</a:t>
            </a:r>
          </a:p>
          <a:p>
            <a:pPr marL="453009" indent="-453009" defTabSz="508254">
              <a:spcBef>
                <a:spcPts val="4000"/>
              </a:spcBef>
              <a:buClr>
                <a:srgbClr val="535353"/>
              </a:buClr>
              <a:defRPr sz="4002"/>
            </a:pPr>
            <a:r>
              <a:t>Data plane </a:t>
            </a:r>
          </a:p>
          <a:p>
            <a:pPr lvl="1" marL="906018" indent="-453009" defTabSz="508254">
              <a:spcBef>
                <a:spcPts val="4000"/>
              </a:spcBef>
              <a:defRPr sz="4002"/>
            </a:pPr>
            <a:r>
              <a:t>Traditional (TD)</a:t>
            </a:r>
          </a:p>
          <a:p>
            <a:pPr lvl="1" marL="906018" indent="-453009" defTabSz="508254">
              <a:spcBef>
                <a:spcPts val="4000"/>
              </a:spcBef>
              <a:defRPr sz="4002"/>
            </a:pPr>
            <a:r>
              <a:t>OpenFlow (OFD)</a:t>
            </a:r>
          </a:p>
        </p:txBody>
      </p:sp>
      <p:sp>
        <p:nvSpPr>
          <p:cNvPr id="167" name="Shape 167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8" name="Shape 168"/>
          <p:cNvSpPr/>
          <p:nvPr/>
        </p:nvSpPr>
        <p:spPr>
          <a:xfrm>
            <a:off x="8976612" y="3122472"/>
            <a:ext cx="2496835" cy="937046"/>
          </a:xfrm>
          <a:prstGeom prst="roundRect">
            <a:avLst>
              <a:gd name="adj" fmla="val 19302"/>
            </a:avLst>
          </a:prstGeom>
          <a:solidFill>
            <a:schemeClr val="accent6">
              <a:hueOff val="-193447"/>
              <a:satOff val="3713"/>
              <a:lumOff val="113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Controller</a:t>
            </a:r>
          </a:p>
        </p:txBody>
      </p:sp>
      <p:sp>
        <p:nvSpPr>
          <p:cNvPr id="169" name="Shape 169"/>
          <p:cNvSpPr/>
          <p:nvPr/>
        </p:nvSpPr>
        <p:spPr>
          <a:xfrm>
            <a:off x="8976612" y="6655150"/>
            <a:ext cx="2496835" cy="937046"/>
          </a:xfrm>
          <a:prstGeom prst="roundRect">
            <a:avLst>
              <a:gd name="adj" fmla="val 19302"/>
            </a:avLst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OF Switch</a:t>
            </a:r>
          </a:p>
        </p:txBody>
      </p:sp>
      <p:sp>
        <p:nvSpPr>
          <p:cNvPr id="170" name="Shape 170"/>
          <p:cNvSpPr/>
          <p:nvPr/>
        </p:nvSpPr>
        <p:spPr>
          <a:xfrm>
            <a:off x="9654218" y="4016685"/>
            <a:ext cx="1" cy="2681297"/>
          </a:xfrm>
          <a:prstGeom prst="line">
            <a:avLst/>
          </a:prstGeom>
          <a:ln w="63500">
            <a:solidFill>
              <a:srgbClr val="AB180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171" name="Shape 171"/>
          <p:cNvSpPr/>
          <p:nvPr/>
        </p:nvSpPr>
        <p:spPr>
          <a:xfrm flipV="1">
            <a:off x="10869238" y="4072812"/>
            <a:ext cx="1" cy="2569044"/>
          </a:xfrm>
          <a:prstGeom prst="line">
            <a:avLst/>
          </a:prstGeom>
          <a:ln w="63500">
            <a:solidFill>
              <a:schemeClr val="accent1">
                <a:satOff val="5412"/>
                <a:lumOff val="-3074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8408057" y="5049544"/>
            <a:ext cx="97802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C2D</a:t>
            </a:r>
          </a:p>
        </p:txBody>
      </p:sp>
      <p:sp>
        <p:nvSpPr>
          <p:cNvPr id="173" name="Shape 173"/>
          <p:cNvSpPr/>
          <p:nvPr/>
        </p:nvSpPr>
        <p:spPr>
          <a:xfrm>
            <a:off x="11260328" y="5049544"/>
            <a:ext cx="97802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satOff val="5412"/>
                    <a:lumOff val="-30746"/>
                  </a:schemeClr>
                </a:solidFill>
              </a:defRPr>
            </a:lvl1pPr>
          </a:lstStyle>
          <a:p>
            <a:pPr/>
            <a:r>
              <a:t>D2C</a:t>
            </a:r>
          </a:p>
        </p:txBody>
      </p:sp>
      <p:sp>
        <p:nvSpPr>
          <p:cNvPr id="174" name="Shape 174"/>
          <p:cNvSpPr/>
          <p:nvPr/>
        </p:nvSpPr>
        <p:spPr>
          <a:xfrm>
            <a:off x="9262064" y="7618190"/>
            <a:ext cx="1054770" cy="647701"/>
          </a:xfrm>
          <a:prstGeom prst="rect">
            <a:avLst/>
          </a:prstGeom>
          <a:ln w="25400">
            <a:solidFill>
              <a:srgbClr val="80878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TD</a:t>
            </a:r>
          </a:p>
        </p:txBody>
      </p:sp>
      <p:sp>
        <p:nvSpPr>
          <p:cNvPr id="175" name="Shape 175"/>
          <p:cNvSpPr/>
          <p:nvPr/>
        </p:nvSpPr>
        <p:spPr>
          <a:xfrm>
            <a:off x="10341854" y="7618190"/>
            <a:ext cx="1054770" cy="647701"/>
          </a:xfrm>
          <a:prstGeom prst="rect">
            <a:avLst/>
          </a:prstGeom>
          <a:ln w="25400">
            <a:solidFill>
              <a:srgbClr val="80878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OFD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Background - OpenFlow Performance Parameters (2/3)</a:t>
            </a:r>
          </a:p>
        </p:txBody>
      </p:sp>
      <p:sp>
        <p:nvSpPr>
          <p:cNvPr id="178" name="Shape 178"/>
          <p:cNvSpPr/>
          <p:nvPr>
            <p:ph type="body" sz="half" idx="1"/>
          </p:nvPr>
        </p:nvSpPr>
        <p:spPr>
          <a:xfrm>
            <a:off x="355600" y="2730500"/>
            <a:ext cx="5704962" cy="5011995"/>
          </a:xfrm>
          <a:prstGeom prst="rect">
            <a:avLst/>
          </a:prstGeom>
        </p:spPr>
        <p:txBody>
          <a:bodyPr/>
          <a:lstStyle/>
          <a:p>
            <a:pPr marL="0" indent="0" defTabSz="502412">
              <a:spcBef>
                <a:spcPts val="3900"/>
              </a:spcBef>
              <a:buSzTx/>
              <a:buNone/>
              <a:defRPr sz="3956"/>
            </a:pPr>
            <a:r>
              <a:t>C2D</a:t>
            </a:r>
          </a:p>
          <a:p>
            <a:pPr lvl="1" marL="895604" indent="-447802" defTabSz="502412">
              <a:spcBef>
                <a:spcPts val="3900"/>
              </a:spcBef>
              <a:defRPr sz="3956"/>
            </a:pPr>
            <a:r>
              <a:t>Flow-mod</a:t>
            </a:r>
          </a:p>
          <a:p>
            <a:pPr lvl="1" marL="895604" indent="-447802" defTabSz="502412">
              <a:spcBef>
                <a:spcPts val="3900"/>
              </a:spcBef>
              <a:defRPr sz="3956"/>
            </a:pPr>
            <a:r>
              <a:t>Packet-out</a:t>
            </a:r>
          </a:p>
          <a:p>
            <a:pPr marL="0" indent="0" defTabSz="502412">
              <a:spcBef>
                <a:spcPts val="3900"/>
              </a:spcBef>
              <a:buSzTx/>
              <a:buNone/>
              <a:defRPr sz="3956"/>
            </a:pPr>
            <a:r>
              <a:t>D2C</a:t>
            </a:r>
          </a:p>
          <a:p>
            <a:pPr lvl="1" marL="895604" indent="-447802" defTabSz="502412">
              <a:spcBef>
                <a:spcPts val="3900"/>
              </a:spcBef>
              <a:defRPr sz="3956"/>
            </a:pPr>
            <a:r>
              <a:t>Packet-in</a:t>
            </a:r>
          </a:p>
        </p:txBody>
      </p:sp>
      <p:sp>
        <p:nvSpPr>
          <p:cNvPr id="179" name="Shape 179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0" name="Shape 180"/>
          <p:cNvSpPr/>
          <p:nvPr/>
        </p:nvSpPr>
        <p:spPr>
          <a:xfrm>
            <a:off x="7847059" y="3645238"/>
            <a:ext cx="2496835" cy="937046"/>
          </a:xfrm>
          <a:prstGeom prst="roundRect">
            <a:avLst>
              <a:gd name="adj" fmla="val 19302"/>
            </a:avLst>
          </a:prstGeom>
          <a:solidFill>
            <a:schemeClr val="accent6">
              <a:hueOff val="-193447"/>
              <a:satOff val="3713"/>
              <a:lumOff val="113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Controller</a:t>
            </a:r>
          </a:p>
        </p:txBody>
      </p:sp>
      <p:sp>
        <p:nvSpPr>
          <p:cNvPr id="181" name="Shape 181"/>
          <p:cNvSpPr/>
          <p:nvPr/>
        </p:nvSpPr>
        <p:spPr>
          <a:xfrm>
            <a:off x="7847059" y="7177916"/>
            <a:ext cx="2496835" cy="937046"/>
          </a:xfrm>
          <a:prstGeom prst="roundRect">
            <a:avLst>
              <a:gd name="adj" fmla="val 19302"/>
            </a:avLst>
          </a:prstGeom>
          <a:solidFill>
            <a:srgbClr val="80878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/>
            <a:r>
              <a:t>OF Switch</a:t>
            </a:r>
          </a:p>
        </p:txBody>
      </p:sp>
      <p:sp>
        <p:nvSpPr>
          <p:cNvPr id="182" name="Shape 182"/>
          <p:cNvSpPr/>
          <p:nvPr/>
        </p:nvSpPr>
        <p:spPr>
          <a:xfrm>
            <a:off x="8524665" y="4539451"/>
            <a:ext cx="1" cy="2681297"/>
          </a:xfrm>
          <a:prstGeom prst="line">
            <a:avLst/>
          </a:prstGeom>
          <a:ln w="63500">
            <a:solidFill>
              <a:srgbClr val="AB180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183" name="Shape 183"/>
          <p:cNvSpPr/>
          <p:nvPr/>
        </p:nvSpPr>
        <p:spPr>
          <a:xfrm flipV="1">
            <a:off x="9739685" y="4595578"/>
            <a:ext cx="1" cy="2569044"/>
          </a:xfrm>
          <a:prstGeom prst="line">
            <a:avLst/>
          </a:prstGeom>
          <a:ln w="63500">
            <a:solidFill>
              <a:schemeClr val="accent1">
                <a:satOff val="5412"/>
                <a:lumOff val="-3074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6299036" y="4747557"/>
            <a:ext cx="2019450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Flow-mod</a:t>
            </a:r>
          </a:p>
        </p:txBody>
      </p:sp>
      <p:sp>
        <p:nvSpPr>
          <p:cNvPr id="185" name="Shape 185"/>
          <p:cNvSpPr/>
          <p:nvPr/>
        </p:nvSpPr>
        <p:spPr>
          <a:xfrm>
            <a:off x="9986229" y="4747557"/>
            <a:ext cx="1840857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satOff val="5412"/>
                    <a:lumOff val="-30746"/>
                  </a:schemeClr>
                </a:solidFill>
              </a:defRPr>
            </a:lvl1pPr>
          </a:lstStyle>
          <a:p>
            <a:pPr/>
            <a:r>
              <a:t>Packet-in</a:t>
            </a:r>
          </a:p>
        </p:txBody>
      </p:sp>
      <p:sp>
        <p:nvSpPr>
          <p:cNvPr id="186" name="Shape 186"/>
          <p:cNvSpPr/>
          <p:nvPr/>
        </p:nvSpPr>
        <p:spPr>
          <a:xfrm>
            <a:off x="6274033" y="5528410"/>
            <a:ext cx="2069456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Packet-out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Background - OpenFlow Performance Parameters (3/3)</a:t>
            </a:r>
          </a:p>
        </p:txBody>
      </p:sp>
      <p:sp>
        <p:nvSpPr>
          <p:cNvPr id="189" name="Shape 189"/>
          <p:cNvSpPr/>
          <p:nvPr>
            <p:ph type="body" sz="quarter" idx="1"/>
          </p:nvPr>
        </p:nvSpPr>
        <p:spPr>
          <a:xfrm>
            <a:off x="499035" y="3001834"/>
            <a:ext cx="3283371" cy="4030289"/>
          </a:xfrm>
          <a:prstGeom prst="rect">
            <a:avLst/>
          </a:prstGeom>
        </p:spPr>
        <p:txBody>
          <a:bodyPr anchor="t"/>
          <a:lstStyle/>
          <a:p>
            <a:pPr marL="0" indent="0" defTabSz="403097">
              <a:spcBef>
                <a:spcPts val="3100"/>
              </a:spcBef>
              <a:buSzTx/>
              <a:buNone/>
              <a:defRPr sz="2070"/>
            </a:pPr>
            <a:r>
              <a:t>TD</a:t>
            </a:r>
          </a:p>
          <a:p>
            <a:pPr lvl="1" marL="718565" indent="-359282" defTabSz="403097">
              <a:spcBef>
                <a:spcPts val="3100"/>
              </a:spcBef>
              <a:defRPr sz="2070"/>
            </a:pPr>
            <a:r>
              <a:t>Latency</a:t>
            </a:r>
          </a:p>
          <a:p>
            <a:pPr lvl="1" marL="718565" indent="-359282" defTabSz="403097">
              <a:spcBef>
                <a:spcPts val="3100"/>
              </a:spcBef>
              <a:defRPr sz="2070"/>
            </a:pPr>
            <a:r>
              <a:t>Loss</a:t>
            </a:r>
          </a:p>
          <a:p>
            <a:pPr lvl="1" marL="718565" indent="-359282" defTabSz="403097">
              <a:spcBef>
                <a:spcPts val="3100"/>
              </a:spcBef>
              <a:defRPr sz="2070"/>
            </a:pPr>
            <a:r>
              <a:t>Buffer size</a:t>
            </a:r>
          </a:p>
          <a:p>
            <a:pPr lvl="1" marL="718565" indent="-359282" defTabSz="403097">
              <a:spcBef>
                <a:spcPts val="3100"/>
              </a:spcBef>
              <a:defRPr sz="2070"/>
            </a:pPr>
            <a:r>
              <a:t>Throughput</a:t>
            </a:r>
          </a:p>
          <a:p>
            <a:pPr lvl="1" marL="718565" indent="-359282" defTabSz="403097">
              <a:spcBef>
                <a:spcPts val="3100"/>
              </a:spcBef>
              <a:defRPr sz="2070"/>
            </a:pPr>
            <a:r>
              <a:t>Jitter</a:t>
            </a:r>
          </a:p>
        </p:txBody>
      </p:sp>
      <p:sp>
        <p:nvSpPr>
          <p:cNvPr id="190" name="Shape 190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1" name="OFWorkfl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2629" y="6518531"/>
            <a:ext cx="9654458" cy="2901474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Shape 192"/>
          <p:cNvSpPr/>
          <p:nvPr/>
        </p:nvSpPr>
        <p:spPr>
          <a:xfrm>
            <a:off x="4283635" y="2942886"/>
            <a:ext cx="3891641" cy="4030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38150">
              <a:spcBef>
                <a:spcPts val="3400"/>
              </a:spcBef>
              <a:defRPr sz="1950"/>
            </a:pPr>
            <a:r>
              <a:t>OFD</a:t>
            </a:r>
          </a:p>
          <a:p>
            <a:pPr lvl="1" marL="781050" indent="-390525" algn="l" defTabSz="438150">
              <a:spcBef>
                <a:spcPts val="3400"/>
              </a:spcBef>
              <a:buSzPct val="82000"/>
              <a:buChar char="•"/>
              <a:defRPr sz="1950"/>
            </a:pPr>
            <a:r>
              <a:t>Table lookup</a:t>
            </a:r>
          </a:p>
          <a:p>
            <a:pPr lvl="1" marL="781050" indent="-390525" algn="l" defTabSz="438150">
              <a:spcBef>
                <a:spcPts val="3400"/>
              </a:spcBef>
              <a:buSzPct val="82000"/>
              <a:buChar char="•"/>
              <a:defRPr sz="1950"/>
            </a:pPr>
            <a:r>
              <a:t>Multiple table pipeline</a:t>
            </a:r>
          </a:p>
          <a:p>
            <a:pPr lvl="1" marL="781050" indent="-390525" algn="l" defTabSz="438150">
              <a:spcBef>
                <a:spcPts val="3400"/>
              </a:spcBef>
              <a:buSzPct val="82000"/>
              <a:buChar char="•"/>
              <a:defRPr sz="1950"/>
            </a:pPr>
            <a:r>
              <a:t>Action</a:t>
            </a:r>
          </a:p>
          <a:p>
            <a:pPr lvl="1" marL="781050" indent="-390525" algn="l" defTabSz="438150">
              <a:spcBef>
                <a:spcPts val="3400"/>
              </a:spcBef>
              <a:buSzPct val="82000"/>
              <a:buChar char="•"/>
              <a:defRPr sz="1950"/>
            </a:pPr>
            <a:r>
              <a:t>Timeout</a:t>
            </a:r>
          </a:p>
          <a:p>
            <a:pPr lvl="1" marL="781050" indent="-390525" algn="l" defTabSz="438150">
              <a:spcBef>
                <a:spcPts val="3400"/>
              </a:spcBef>
              <a:buSzPct val="82000"/>
              <a:buChar char="•"/>
              <a:defRPr sz="1950"/>
            </a:pPr>
            <a:r>
              <a:t>Table size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Issues</a:t>
            </a:r>
          </a:p>
        </p:txBody>
      </p:sp>
      <p:sp>
        <p:nvSpPr>
          <p:cNvPr id="195" name="Shape 19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to test the OFD, D2C, C2D parameters.</a:t>
            </a:r>
          </a:p>
          <a:p>
            <a:pPr/>
            <a:r>
              <a:t>Black-box test for some internal parameter. </a:t>
            </a:r>
          </a:p>
        </p:txBody>
      </p:sp>
      <p:sp>
        <p:nvSpPr>
          <p:cNvPr id="196" name="Shape 196"/>
          <p:cNvSpPr/>
          <p:nvPr>
            <p:ph type="sldNum" sz="quarter" idx="4294967295"/>
          </p:nvPr>
        </p:nvSpPr>
        <p:spPr>
          <a:xfrm>
            <a:off x="6381749" y="9271000"/>
            <a:ext cx="228601" cy="3585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Times New Roman"/>
        <a:ea typeface="Times New Roman"/>
        <a:cs typeface="Times New Roman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Times New Roman"/>
        <a:ea typeface="Times New Roman"/>
        <a:cs typeface="Times New Roman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